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620" r:id="rId3"/>
    <p:sldId id="2627" r:id="rId4"/>
    <p:sldId id="2628" r:id="rId5"/>
    <p:sldId id="2635" r:id="rId6"/>
    <p:sldId id="2629" r:id="rId7"/>
    <p:sldId id="2630" r:id="rId8"/>
    <p:sldId id="2632" r:id="rId9"/>
    <p:sldId id="2633" r:id="rId10"/>
    <p:sldId id="2626" r:id="rId11"/>
    <p:sldId id="2623" r:id="rId12"/>
    <p:sldId id="2634" r:id="rId13"/>
    <p:sldId id="263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D1E15-2AD8-4146-AF5A-58BC6923BDE1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F879E-D5C9-4A91-9D66-74130E4DFEE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197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40284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18F8D-9561-51BB-0C28-0BA3203CB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090A8-80E9-DA18-844B-DAA6ECB11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2F095-C557-2AC9-094B-F56D6B334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83570-D473-BF4A-C194-0F57D6BFFA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8834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A3267-1076-1761-0827-DC6CBF5FC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A25E34-EE67-1F49-ED59-F1F75B2B9A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F96E06-2B55-A1A0-0685-4A24D8687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79DF7-6062-3D10-127C-53C4C63F7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7647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28311-43D8-D8AF-F88D-08297F9E7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1FAB6-4AC2-0B19-8DB1-C78A2D32CA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A048C1-5F7B-830C-FCCD-8019AA5DA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9F4FA-A302-F02C-D5C9-745277043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3762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1E4FB-D9F7-4FA7-2078-65ACE86C5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CA90E0-FE9D-993F-E3F6-EDC03B611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59AB2-395E-0827-F622-4EB4335CD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B20BD-1209-745E-8666-6E4305EBF4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24353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EDABE-B3DF-D991-55F3-C0E98CD9A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C47C8D-8D21-7B97-E05A-68964B1C3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651E7-2A88-FB33-5013-38D31FB99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34294-440D-6DF7-FF94-CC6046FE6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4879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0B4A9-38FA-7B95-6C4F-4A82A9B8B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DD5EA-45D9-BE87-834B-C1789374E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FB979-86A5-C57D-8235-E904750F8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EAB01-5686-6711-FCD1-A2D40BDC3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56921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12072-727E-CF9F-A3C4-1421F33D3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68B74F-886F-7AC8-253E-E74DEFFF61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0795FE-68A6-1C6E-9F5E-1D1CFB375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1E4AC-42D9-61D5-392B-586057C8D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0309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0317A-FC70-03BD-1E11-F2028601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44D39-7BCE-9688-9578-6CBF0A011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9C6A5-AB27-C91E-9225-DE1223CA1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481A59-07A4-A983-B0D1-732405D1C9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2174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C9DA5-E160-5100-59B1-896C57823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F548BF-D3B5-53BC-9FC4-E7EF29ECE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9FEA1-579B-C2A6-BB11-28FA1FE8F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6A900-AC17-0CB9-53E7-260C68739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49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8B15A-DE4A-E231-A6AD-4B54C6488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B5C3D8-B424-26D2-B91E-18AB3DE5A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6AF8E2-1B4C-71B7-CB38-60A14E1427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8BCCA-9729-B699-2C63-BBEB146EB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578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63C60-B093-634B-1AE3-35A1C36D7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BC922-9616-E956-2E2C-B36DE4058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4F2C3-989F-EAD1-FB94-D17426C18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3761E-8D75-1C71-6409-1D33ABB51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CAB3E-E83C-FF98-5A01-80672C259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9904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98BE-8F02-1C50-D191-69B43F910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AF042-9C5D-56B2-6B34-A864FCF14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41E7-57BA-10BC-5558-3050B7FD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21C08-02FA-861A-6DA9-A4C51852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FD7F2-1435-9EF5-7002-AFC4692D8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322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5B2B4-132E-ACFE-BF37-14E41E9F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58990-787D-297E-FF97-559D54C77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4D46F-581A-A1F3-A70C-5BFC12B8F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0AFD6-E5BD-ABBC-5FD4-E92AB79C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6D750-E26B-BB87-2B38-AF27A487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922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2F073-B2FA-6F2C-E25C-18ADD3DC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81858-ADC8-3748-AD30-AC84EE2777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C17F92-CA7C-7650-20D8-9F96ED3C7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687D3-0BE8-4781-9CFB-E9EF865B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0D3296-9BD8-21CC-FDA0-AA5E6E6E2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6F6CC-EDD1-A8E8-C07A-66A4DB221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121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812DD-E595-CA7C-7C0C-19FF0A31C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55EE1-2F0B-DBF8-9606-EE213F2B1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74DBBD-7B00-0C43-74B5-341D89EF5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B512D-C0B8-9FFE-D896-AD23FD6CC4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BAE84-3CC8-FB79-DA5F-594E7FDB52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BDDEBC-4611-B4B5-6EE9-EAA3E0154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151AB9-B3E1-BED9-2FFA-BD43C0F13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4598A8-F0F7-2CCC-3F08-BF4C5D08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935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D749-CEDD-B5A7-562F-B81F07A3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09D6F-DC25-0C99-D423-5C54CAF31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9B12EB-6FC8-5B2A-72D2-633AE8FA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564F7-DC0B-5D68-84C3-47447C83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383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2B0B3C-4084-9290-17FF-EC230D76A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DB49AA-2CCA-CC52-E1E6-89FB764AD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75CE7-2C35-2F79-7D58-00ABB60F5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926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1BBB-BF7B-2C61-E3F1-A91D8F26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A11D8-678F-8188-5A2C-5B466D7A2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000F5-5CCA-EEE8-B987-3F8FF2C57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E70507-8334-190C-E638-BC9768E62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FF0C7-6616-9A68-E4FB-A1300CA14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1C5B6-4616-9C9A-DE5D-E9D212832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0732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04F9-7CC5-BC28-349B-20FE150B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49494-3C73-E6C6-4DC7-DFDFF0E1B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C168D-908A-FBB3-7956-177B70431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6E9B5-E766-4344-2A2A-CE8D7EDE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ABF23-4E81-66CB-5537-F573274C3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52822-67FB-0CAE-C07E-7CFB28F12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679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8E863-E31D-95E5-2836-12EC8421E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51C070-29AF-BBFB-1E7A-F469BBD62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F7E2A-30D6-C467-6E55-869ED9D4D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BDE8F-0DD1-2EB6-A7E3-88A982C6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03B27-BC48-727C-00A4-96E7C040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733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29B68E-1A61-AD66-9270-894BD1B27D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A2DF4-939D-481B-336F-87CA00C9F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CDA64-4AC5-F3AC-DFB5-935DCDE4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B2A93-D8FB-FF78-1819-404B22FBB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91DF8-106A-9A43-6F80-ABA5E2B9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717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FECDCB-ABCF-C4FC-9D2E-6F265295B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B5371-E022-05C6-A58D-2355EF801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5571F-DE1E-E4CB-4D63-04DF52C5F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AC98A-DE3D-406D-BBC2-A84D66180E0D}" type="datetimeFigureOut">
              <a:rPr lang="en-ID" smtClean="0"/>
              <a:t>25/03/2025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26152-3A5B-7126-1157-8E5F39FA1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C8A2F-B980-39B4-B0F5-212934D4D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F0F4-3CF1-43C4-A88E-F5E10E13FF7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338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16825" y="1132765"/>
            <a:ext cx="4137716" cy="23931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None/>
            </a:pPr>
            <a:br>
              <a:rPr lang="en-US" sz="3200" b="1" dirty="0"/>
            </a:br>
            <a:br>
              <a:rPr lang="en-US" sz="3200" b="1" dirty="0"/>
            </a:br>
            <a:r>
              <a:rPr lang="en-US" sz="3200" b="1" dirty="0">
                <a:latin typeface="Quattrocento Sans" panose="020B0502050000020003"/>
              </a:rPr>
              <a:t>GEDSI dan Agama: </a:t>
            </a:r>
            <a:r>
              <a:rPr lang="en-US" sz="3200" b="1" dirty="0" err="1">
                <a:latin typeface="Quattrocento Sans" panose="020B0502050000020003"/>
              </a:rPr>
              <a:t>Bergerak</a:t>
            </a:r>
            <a:r>
              <a:rPr lang="en-US" sz="3200" b="1" dirty="0">
                <a:latin typeface="Quattrocento Sans" panose="020B0502050000020003"/>
              </a:rPr>
              <a:t> dan Maju Bersama </a:t>
            </a:r>
            <a:r>
              <a:rPr lang="en-US" sz="3200" b="1" dirty="0" err="1">
                <a:latin typeface="Quattrocento Sans" panose="020B0502050000020003"/>
              </a:rPr>
              <a:t>Menuju</a:t>
            </a:r>
            <a:r>
              <a:rPr lang="en-US" sz="3200" b="1" dirty="0">
                <a:latin typeface="Quattrocento Sans" panose="020B0502050000020003"/>
              </a:rPr>
              <a:t> </a:t>
            </a:r>
            <a:r>
              <a:rPr lang="en-US" sz="3200" b="1" dirty="0" err="1">
                <a:latin typeface="Quattrocento Sans" panose="020B0502050000020003"/>
              </a:rPr>
              <a:t>Budidaya</a:t>
            </a:r>
            <a:r>
              <a:rPr lang="en-US" sz="3200" b="1" dirty="0">
                <a:latin typeface="Quattrocento Sans" panose="020B0502050000020003"/>
              </a:rPr>
              <a:t> </a:t>
            </a:r>
            <a:r>
              <a:rPr lang="en-US" sz="3200" b="1" dirty="0" err="1">
                <a:latin typeface="Quattrocento Sans" panose="020B0502050000020003"/>
              </a:rPr>
              <a:t>Tambak</a:t>
            </a:r>
            <a:r>
              <a:rPr lang="en-US" sz="3200" b="1" dirty="0">
                <a:latin typeface="Quattrocento Sans" panose="020B0502050000020003"/>
              </a:rPr>
              <a:t> </a:t>
            </a:r>
            <a:r>
              <a:rPr lang="en-US" sz="3200" b="1" dirty="0" err="1">
                <a:latin typeface="Quattrocento Sans" panose="020B0502050000020003"/>
              </a:rPr>
              <a:t>Udang</a:t>
            </a:r>
            <a:r>
              <a:rPr lang="en-US" sz="3200" b="1" dirty="0">
                <a:latin typeface="Quattrocento Sans" panose="020B0502050000020003"/>
              </a:rPr>
              <a:t> </a:t>
            </a:r>
            <a:r>
              <a:rPr lang="en-US" sz="3200" b="1" dirty="0" err="1">
                <a:latin typeface="Quattrocento Sans" panose="020B0502050000020003"/>
              </a:rPr>
              <a:t>Vaname</a:t>
            </a:r>
            <a:r>
              <a:rPr lang="en-US" sz="3200" b="1" dirty="0">
                <a:latin typeface="Quattrocento Sans" panose="020B0502050000020003"/>
              </a:rPr>
              <a:t> </a:t>
            </a:r>
            <a:r>
              <a:rPr lang="en-US" sz="3200" b="1" dirty="0" err="1">
                <a:latin typeface="Quattrocento Sans" panose="020B0502050000020003"/>
              </a:rPr>
              <a:t>Berdaya</a:t>
            </a:r>
            <a:r>
              <a:rPr lang="en-US" sz="3200" b="1" dirty="0">
                <a:latin typeface="Quattrocento Sans" panose="020B0502050000020003"/>
              </a:rPr>
              <a:t> Saing dan  </a:t>
            </a:r>
            <a:r>
              <a:rPr lang="en-US" sz="3200" b="1" dirty="0" err="1">
                <a:latin typeface="Quattrocento Sans" panose="020B0502050000020003"/>
              </a:rPr>
              <a:t>Berkelanjutan</a:t>
            </a:r>
            <a:endParaRPr sz="3200" b="1" dirty="0">
              <a:latin typeface="Quattrocento Sans" panose="020B0502050000020003"/>
              <a:ea typeface="Quattrocento Sans" panose="020B0502050000020003"/>
              <a:cs typeface="Quattrocento Sans" panose="020B0502050000020003"/>
              <a:sym typeface="Quattrocento Sans" panose="020B0502050000020003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627791" y="110403"/>
            <a:ext cx="8378669" cy="538569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defTabSz="922338" rtl="0">
              <a:spcBef>
                <a:spcPts val="0"/>
              </a:spcBef>
              <a:spcAft>
                <a:spcPts val="0"/>
              </a:spcAft>
              <a:buNone/>
              <a:tabLst>
                <a:tab pos="6729413" algn="l"/>
              </a:tabLst>
            </a:pPr>
            <a:r>
              <a:rPr lang="en-US" sz="2900" b="1" dirty="0">
                <a:latin typeface="Segoe UI Black" panose="020B0A02040204020203" pitchFamily="34" charset="0"/>
                <a:ea typeface="Segoe UI Black" panose="020B0A02040204020203" pitchFamily="34" charset="0"/>
                <a:cs typeface="+mj-cs"/>
                <a:sym typeface="Quattrocento Sans" panose="020B0502050000020003"/>
              </a:rPr>
              <a:t>KEMENTERIAN KELAUTAN DAN PERIKANAN</a:t>
            </a:r>
          </a:p>
        </p:txBody>
      </p:sp>
      <p:sp>
        <p:nvSpPr>
          <p:cNvPr id="93" name="Google Shape;93;p1"/>
          <p:cNvSpPr/>
          <p:nvPr/>
        </p:nvSpPr>
        <p:spPr>
          <a:xfrm>
            <a:off x="116825" y="3667695"/>
            <a:ext cx="12032574" cy="647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Disampaikan</a:t>
            </a:r>
            <a:r>
              <a:rPr lang="en-US" sz="18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Oleh Ratna Laelasari </a:t>
            </a:r>
            <a:r>
              <a:rPr lang="en-US" sz="1800" b="1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Yuningsih</a:t>
            </a:r>
            <a:r>
              <a:rPr lang="en-US" sz="18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, </a:t>
            </a:r>
            <a:r>
              <a:rPr lang="en-US" sz="18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TA Gender IISAP</a:t>
            </a:r>
            <a:endParaRPr lang="en-US" sz="1800" b="1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Dalam Rangka </a:t>
            </a:r>
            <a:r>
              <a:rPr lang="en-US" b="1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Penguatan</a:t>
            </a:r>
            <a:r>
              <a:rPr lang="en-US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b="1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Fasilitator</a:t>
            </a:r>
            <a:r>
              <a:rPr lang="en-US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b="1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Sesi</a:t>
            </a:r>
            <a:r>
              <a:rPr lang="en-US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Ke-12, 25 Maret 2025</a:t>
            </a:r>
            <a:endParaRPr sz="1800" b="1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766" y="4424460"/>
            <a:ext cx="3691827" cy="22023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 t="22458" b="19311"/>
          <a:stretch>
            <a:fillRect/>
          </a:stretch>
        </p:blipFill>
        <p:spPr>
          <a:xfrm>
            <a:off x="8291587" y="4391016"/>
            <a:ext cx="3710118" cy="2378331"/>
          </a:xfrm>
          <a:prstGeom prst="rect">
            <a:avLst/>
          </a:prstGeom>
        </p:spPr>
      </p:pic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6321319B-DF3C-418D-59A0-3DAF2EA0F7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383A1A-F6B9-F63D-D717-E034539771E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444" r="1972"/>
          <a:stretch/>
        </p:blipFill>
        <p:spPr>
          <a:xfrm>
            <a:off x="4540475" y="1076889"/>
            <a:ext cx="3710118" cy="2456268"/>
          </a:xfrm>
          <a:prstGeom prst="rect">
            <a:avLst/>
          </a:prstGeom>
        </p:spPr>
      </p:pic>
      <p:pic>
        <p:nvPicPr>
          <p:cNvPr id="11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60C55661-13BE-A010-7D36-B58F58FE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751" y="72080"/>
            <a:ext cx="1020317" cy="67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A1044-4FA9-7275-E94A-B424E737B0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295" y="4464724"/>
            <a:ext cx="4138944" cy="23932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AD9B6D-DF13-1A60-6118-3B9CFE1C12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5848" y="1033160"/>
            <a:ext cx="3663551" cy="24562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0AF3F-1E74-F669-D35C-1E9AEC9BC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428802-F162-EFE4-0E6F-E3CCB861B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786" y="818060"/>
            <a:ext cx="8876574" cy="575267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200" b="1" dirty="0" err="1"/>
              <a:t>Tujuan</a:t>
            </a:r>
            <a:r>
              <a:rPr lang="en-US" sz="3200" dirty="0"/>
              <a:t>: </a:t>
            </a:r>
          </a:p>
          <a:p>
            <a:pPr marL="0" indent="0">
              <a:buNone/>
            </a:pPr>
            <a:r>
              <a:rPr lang="en-US" sz="3200" dirty="0" err="1"/>
              <a:t>Setelah</a:t>
            </a:r>
            <a:r>
              <a:rPr lang="en-US" sz="3200" dirty="0"/>
              <a:t> </a:t>
            </a:r>
            <a:r>
              <a:rPr lang="en-US" sz="3200" dirty="0" err="1"/>
              <a:t>pembelajaran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perserta</a:t>
            </a:r>
            <a:r>
              <a:rPr lang="en-US" sz="3200" dirty="0"/>
              <a:t> </a:t>
            </a:r>
            <a:r>
              <a:rPr lang="en-US" sz="3200" dirty="0" err="1"/>
              <a:t>diharapkan</a:t>
            </a:r>
            <a:r>
              <a:rPr lang="en-US" sz="3200" dirty="0"/>
              <a:t>;;</a:t>
            </a:r>
          </a:p>
          <a:p>
            <a:pPr marL="514350" indent="-514350">
              <a:buAutoNum type="arabicPeriod"/>
            </a:pPr>
            <a:r>
              <a:rPr lang="en-US" sz="3200" dirty="0" err="1"/>
              <a:t>Menjelaskan</a:t>
            </a:r>
            <a:r>
              <a:rPr lang="en-US" sz="3200" dirty="0"/>
              <a:t> GEDSI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perspektif</a:t>
            </a:r>
            <a:r>
              <a:rPr lang="en-US" sz="3200" dirty="0"/>
              <a:t> agama-agama</a:t>
            </a:r>
          </a:p>
          <a:p>
            <a:pPr marL="514350" indent="-514350">
              <a:buAutoNum type="arabicPeriod"/>
            </a:pPr>
            <a:r>
              <a:rPr lang="en-US" sz="3200" dirty="0" err="1"/>
              <a:t>Menjelaskan</a:t>
            </a:r>
            <a:r>
              <a:rPr lang="en-US" sz="3200" dirty="0"/>
              <a:t> </a:t>
            </a:r>
            <a:r>
              <a:rPr lang="en-US" sz="3200" dirty="0" err="1"/>
              <a:t>hubungan</a:t>
            </a:r>
            <a:r>
              <a:rPr lang="en-US" sz="3200" dirty="0"/>
              <a:t> GEDSI dan agama dan </a:t>
            </a:r>
            <a:r>
              <a:rPr lang="en-US" sz="3200" dirty="0" err="1"/>
              <a:t>peran</a:t>
            </a:r>
            <a:r>
              <a:rPr lang="en-US" sz="3200" dirty="0"/>
              <a:t> </a:t>
            </a:r>
            <a:r>
              <a:rPr lang="en-US" sz="3200" dirty="0" err="1"/>
              <a:t>fasilitator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GFP-SE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budidaya</a:t>
            </a:r>
            <a:r>
              <a:rPr lang="en-US" sz="3200" dirty="0"/>
              <a:t> </a:t>
            </a:r>
            <a:r>
              <a:rPr lang="en-US" sz="3200" dirty="0" err="1"/>
              <a:t>udang</a:t>
            </a:r>
            <a:r>
              <a:rPr lang="en-US" sz="3200" dirty="0"/>
              <a:t> </a:t>
            </a:r>
            <a:r>
              <a:rPr lang="en-US" sz="3200" dirty="0" err="1"/>
              <a:t>Vaname</a:t>
            </a:r>
            <a:r>
              <a:rPr lang="en-US" sz="3200" dirty="0"/>
              <a:t> </a:t>
            </a:r>
            <a:r>
              <a:rPr lang="en-US" sz="3200" dirty="0" err="1"/>
              <a:t>berdaya</a:t>
            </a:r>
            <a:r>
              <a:rPr lang="en-US" sz="3200" dirty="0"/>
              <a:t> </a:t>
            </a:r>
            <a:r>
              <a:rPr lang="en-US" sz="3200" dirty="0" err="1"/>
              <a:t>saing</a:t>
            </a:r>
            <a:r>
              <a:rPr lang="en-US" sz="3200" dirty="0"/>
              <a:t> dan  </a:t>
            </a:r>
            <a:r>
              <a:rPr lang="en-US" sz="3200" dirty="0" err="1"/>
              <a:t>berkelanjutan</a:t>
            </a: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sz="3200" i="1" dirty="0"/>
              <a:t>Probleme solving </a:t>
            </a:r>
            <a:r>
              <a:rPr lang="en-US" sz="3200" dirty="0"/>
              <a:t>dan </a:t>
            </a:r>
            <a:r>
              <a:rPr lang="en-US" sz="3200" dirty="0" err="1"/>
              <a:t>membuat</a:t>
            </a:r>
            <a:r>
              <a:rPr lang="en-US" sz="3200" dirty="0"/>
              <a:t> </a:t>
            </a:r>
            <a:r>
              <a:rPr lang="en-US" sz="3200" dirty="0" err="1"/>
              <a:t>rencana</a:t>
            </a:r>
            <a:r>
              <a:rPr lang="en-US" sz="3200" dirty="0"/>
              <a:t> </a:t>
            </a:r>
            <a:r>
              <a:rPr lang="en-US" sz="3200" dirty="0" err="1"/>
              <a:t>aksi</a:t>
            </a:r>
            <a:r>
              <a:rPr lang="en-US" sz="3200" dirty="0"/>
              <a:t> </a:t>
            </a:r>
            <a:r>
              <a:rPr lang="en-US" sz="3200" dirty="0" err="1"/>
              <a:t>fasilitator</a:t>
            </a:r>
            <a:r>
              <a:rPr lang="en-US" sz="3200" dirty="0"/>
              <a:t> </a:t>
            </a:r>
            <a:r>
              <a:rPr lang="en-US" sz="3200" dirty="0" err="1"/>
              <a:t>terkait</a:t>
            </a:r>
            <a:r>
              <a:rPr lang="en-US" sz="3200" dirty="0"/>
              <a:t> GEDSI dan agama </a:t>
            </a:r>
            <a:r>
              <a:rPr lang="en-US" sz="3200" dirty="0" err="1"/>
              <a:t>serta</a:t>
            </a:r>
            <a:r>
              <a:rPr lang="en-US" sz="3200" dirty="0"/>
              <a:t> </a:t>
            </a:r>
            <a:r>
              <a:rPr lang="en-US" sz="3200" dirty="0" err="1"/>
              <a:t>fasilitator</a:t>
            </a:r>
            <a:r>
              <a:rPr lang="en-US" sz="3200" dirty="0"/>
              <a:t>  </a:t>
            </a:r>
            <a:r>
              <a:rPr lang="en-US" sz="3200" i="1" dirty="0"/>
              <a:t>GEDSI Focal Point </a:t>
            </a:r>
            <a:r>
              <a:rPr lang="en-US" sz="3200" dirty="0"/>
              <a:t>dan </a:t>
            </a:r>
            <a:r>
              <a:rPr lang="en-US" sz="3200" i="1" dirty="0"/>
              <a:t>Socio </a:t>
            </a:r>
            <a:r>
              <a:rPr lang="en-US" sz="3200" i="1" dirty="0" err="1"/>
              <a:t>enterpreneur</a:t>
            </a:r>
            <a:endParaRPr lang="en-US" sz="3200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Waktu :</a:t>
            </a:r>
            <a:r>
              <a:rPr lang="en-US" dirty="0"/>
              <a:t>  2JPL (90 </a:t>
            </a:r>
            <a:r>
              <a:rPr lang="en-US" dirty="0" err="1"/>
              <a:t>Menit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1436688" indent="-1436688">
              <a:buNone/>
            </a:pPr>
            <a:r>
              <a:rPr lang="en-US" b="1" dirty="0" err="1"/>
              <a:t>Metode</a:t>
            </a:r>
            <a:r>
              <a:rPr lang="en-US" b="1" dirty="0"/>
              <a:t> :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, Curah </a:t>
            </a:r>
            <a:r>
              <a:rPr lang="en-US" dirty="0" err="1"/>
              <a:t>Pendapat</a:t>
            </a:r>
            <a:r>
              <a:rPr lang="en-US" dirty="0"/>
              <a:t>, </a:t>
            </a:r>
            <a:r>
              <a:rPr lang="en-US" dirty="0" err="1"/>
              <a:t>Penugasan</a:t>
            </a:r>
            <a:r>
              <a:rPr lang="en-US" dirty="0"/>
              <a:t> dan </a:t>
            </a:r>
            <a:r>
              <a:rPr lang="en-US" dirty="0" err="1"/>
              <a:t>Diskusi</a:t>
            </a:r>
            <a:r>
              <a:rPr lang="en-US" dirty="0"/>
              <a:t> </a:t>
            </a:r>
            <a:endParaRPr lang="en-ID" dirty="0"/>
          </a:p>
        </p:txBody>
      </p:sp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F99552CB-34FA-29D2-995E-46E36B2289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436CCF4-C4BE-FE06-E32B-6B9688FDF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Rencana</a:t>
            </a:r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Pembelajaran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1026" name="Picture 2" descr="Gambar Target Panahan Png, Vektor, PSD, dan Clipart Dengan Background ...">
            <a:extLst>
              <a:ext uri="{FF2B5EF4-FFF2-40B4-BE49-F238E27FC236}">
                <a16:creationId xmlns:a16="http://schemas.microsoft.com/office/drawing/2014/main" id="{6B29B905-FD2B-B807-77E8-989C17A23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6" y="929894"/>
            <a:ext cx="2499106" cy="249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ambar Simbol Ikon Jam Vektor Ilustrasi, Komputer, Alarm, Latar ...">
            <a:extLst>
              <a:ext uri="{FF2B5EF4-FFF2-40B4-BE49-F238E27FC236}">
                <a16:creationId xmlns:a16="http://schemas.microsoft.com/office/drawing/2014/main" id="{30F245EF-9E31-3C55-82C1-8569C774A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64" y="3605029"/>
            <a:ext cx="2359264" cy="176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0 Gambar Kartun Sekolah Smk- Kegiatan Kegiatan Pendidikan Karakter ...">
            <a:extLst>
              <a:ext uri="{FF2B5EF4-FFF2-40B4-BE49-F238E27FC236}">
                <a16:creationId xmlns:a16="http://schemas.microsoft.com/office/drawing/2014/main" id="{4897D35E-E63D-20E3-0EC5-9664F74AD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33" y="5399975"/>
            <a:ext cx="2011925" cy="105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FD74A39C-E702-D3F5-E434-4785EBF59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52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AD0A0-4131-8C81-04EC-B8156B6E6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50F5B1C4-4565-BD73-9B10-C29F8644C0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4F67C1F-51AA-9EA4-E565-07258C3FF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Pengantar</a:t>
            </a:r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: GEDSI Dalam Perspektif Agama-Agama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57FE6CB0-F624-649D-7931-1E151E899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51BC41B4-2929-FC0A-1CD4-651F12B79310}"/>
              </a:ext>
            </a:extLst>
          </p:cNvPr>
          <p:cNvGrpSpPr/>
          <p:nvPr/>
        </p:nvGrpSpPr>
        <p:grpSpPr>
          <a:xfrm>
            <a:off x="279400" y="1278504"/>
            <a:ext cx="6654800" cy="4659463"/>
            <a:chOff x="279400" y="1278504"/>
            <a:chExt cx="6654800" cy="46594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C036861-51EA-3865-C0A0-18FADF3CD25C}"/>
                </a:ext>
              </a:extLst>
            </p:cNvPr>
            <p:cNvSpPr/>
            <p:nvPr/>
          </p:nvSpPr>
          <p:spPr>
            <a:xfrm>
              <a:off x="279400" y="1278504"/>
              <a:ext cx="6654800" cy="4659463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9135CB-7EB4-8061-F565-0C566EEAFF55}"/>
                </a:ext>
              </a:extLst>
            </p:cNvPr>
            <p:cNvSpPr/>
            <p:nvPr/>
          </p:nvSpPr>
          <p:spPr>
            <a:xfrm>
              <a:off x="2404533" y="2756159"/>
              <a:ext cx="2616200" cy="2015066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D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90FC313-F5B2-6566-8462-5FF7732ADA29}"/>
                </a:ext>
              </a:extLst>
            </p:cNvPr>
            <p:cNvSpPr/>
            <p:nvPr/>
          </p:nvSpPr>
          <p:spPr>
            <a:xfrm>
              <a:off x="3064933" y="3333803"/>
              <a:ext cx="1210734" cy="9567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Agama</a:t>
              </a:r>
              <a:endParaRPr lang="en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DD1CEC-27B4-36D2-D5D4-87109EA9AC2A}"/>
                </a:ext>
              </a:extLst>
            </p:cNvPr>
            <p:cNvSpPr/>
            <p:nvPr/>
          </p:nvSpPr>
          <p:spPr>
            <a:xfrm>
              <a:off x="2404534" y="2791937"/>
              <a:ext cx="2590800" cy="30152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Kesetaraan</a:t>
              </a:r>
              <a:r>
                <a:rPr lang="en-US" dirty="0"/>
                <a:t> Gender</a:t>
              </a:r>
              <a:endParaRPr lang="en-ID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342A43-7DDB-0683-5B6B-4BA2A1B23B18}"/>
                </a:ext>
              </a:extLst>
            </p:cNvPr>
            <p:cNvSpPr/>
            <p:nvPr/>
          </p:nvSpPr>
          <p:spPr>
            <a:xfrm>
              <a:off x="2404533" y="4483359"/>
              <a:ext cx="2616200" cy="28786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Disabilitas-Sosial</a:t>
              </a:r>
              <a:endParaRPr lang="en-ID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B81D68-A2A0-0213-8050-F731C58AB646}"/>
                </a:ext>
              </a:extLst>
            </p:cNvPr>
            <p:cNvSpPr/>
            <p:nvPr/>
          </p:nvSpPr>
          <p:spPr>
            <a:xfrm>
              <a:off x="4605866" y="2066606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Islam</a:t>
              </a:r>
              <a:endParaRPr lang="en-ID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55E6FD-585A-5EE8-2806-7644B05D55F4}"/>
                </a:ext>
              </a:extLst>
            </p:cNvPr>
            <p:cNvSpPr/>
            <p:nvPr/>
          </p:nvSpPr>
          <p:spPr>
            <a:xfrm>
              <a:off x="1172632" y="2038404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Buddha</a:t>
              </a:r>
              <a:endParaRPr lang="en-ID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D65F7F-5DF5-5978-97E5-0BEC3BF8CA84}"/>
                </a:ext>
              </a:extLst>
            </p:cNvPr>
            <p:cNvSpPr/>
            <p:nvPr/>
          </p:nvSpPr>
          <p:spPr>
            <a:xfrm>
              <a:off x="655934" y="3674792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Hindu</a:t>
              </a:r>
              <a:endParaRPr lang="en-ID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A341F5-FFFE-7554-E4FE-62958F7B47E2}"/>
                </a:ext>
              </a:extLst>
            </p:cNvPr>
            <p:cNvSpPr/>
            <p:nvPr/>
          </p:nvSpPr>
          <p:spPr>
            <a:xfrm>
              <a:off x="5567891" y="3612468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Katholik</a:t>
              </a:r>
              <a:endParaRPr lang="en-ID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BDC2C8D-9EB8-C49C-EF73-4361F4A2B694}"/>
                </a:ext>
              </a:extLst>
            </p:cNvPr>
            <p:cNvSpPr/>
            <p:nvPr/>
          </p:nvSpPr>
          <p:spPr>
            <a:xfrm>
              <a:off x="3026833" y="5280727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Kristen</a:t>
              </a:r>
              <a:endParaRPr lang="en-ID" dirty="0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C855E67E-7D01-E77D-B0A2-1CC47FE47462}"/>
                </a:ext>
              </a:extLst>
            </p:cNvPr>
            <p:cNvSpPr/>
            <p:nvPr/>
          </p:nvSpPr>
          <p:spPr>
            <a:xfrm rot="2057252">
              <a:off x="2459566" y="2444803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6075BA3-FA07-E7F6-10B9-489754CDDCC4}"/>
                </a:ext>
              </a:extLst>
            </p:cNvPr>
            <p:cNvSpPr/>
            <p:nvPr/>
          </p:nvSpPr>
          <p:spPr>
            <a:xfrm rot="10800000">
              <a:off x="5099362" y="3666325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7B7472DC-2698-D33B-69D1-B05C725A734E}"/>
                </a:ext>
              </a:extLst>
            </p:cNvPr>
            <p:cNvSpPr/>
            <p:nvPr/>
          </p:nvSpPr>
          <p:spPr>
            <a:xfrm>
              <a:off x="1993898" y="3778840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F546DA24-98F7-E130-755B-C1483907DFDC}"/>
                </a:ext>
              </a:extLst>
            </p:cNvPr>
            <p:cNvSpPr/>
            <p:nvPr/>
          </p:nvSpPr>
          <p:spPr>
            <a:xfrm rot="16200000">
              <a:off x="3464983" y="4937076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46112EA3-9D72-5033-41DB-7EFB9988694C}"/>
                </a:ext>
              </a:extLst>
            </p:cNvPr>
            <p:cNvSpPr/>
            <p:nvPr/>
          </p:nvSpPr>
          <p:spPr>
            <a:xfrm rot="7854878">
              <a:off x="4263533" y="2496611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79D9D323-5634-8311-8366-0D17D7991355}"/>
              </a:ext>
            </a:extLst>
          </p:cNvPr>
          <p:cNvSpPr/>
          <p:nvPr/>
        </p:nvSpPr>
        <p:spPr>
          <a:xfrm>
            <a:off x="7211068" y="1436262"/>
            <a:ext cx="2751667" cy="94350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Budi Daya </a:t>
            </a:r>
            <a:r>
              <a:rPr lang="en-US" dirty="0" err="1">
                <a:solidFill>
                  <a:schemeClr val="tx1"/>
                </a:solidFill>
              </a:rPr>
              <a:t>Udang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Vaname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Berdaya</a:t>
            </a:r>
            <a:r>
              <a:rPr lang="en-US" dirty="0">
                <a:solidFill>
                  <a:schemeClr val="tx1"/>
                </a:solidFill>
              </a:rPr>
              <a:t> Saing dan </a:t>
            </a:r>
            <a:r>
              <a:rPr lang="en-US" dirty="0" err="1">
                <a:solidFill>
                  <a:schemeClr val="tx1"/>
                </a:solidFill>
              </a:rPr>
              <a:t>Berkelanjutan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CC0E69-6C99-20C2-AD87-68C839DDB974}"/>
              </a:ext>
            </a:extLst>
          </p:cNvPr>
          <p:cNvSpPr/>
          <p:nvPr/>
        </p:nvSpPr>
        <p:spPr>
          <a:xfrm>
            <a:off x="7238169" y="3104510"/>
            <a:ext cx="2751667" cy="94350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Spirit </a:t>
            </a:r>
            <a:r>
              <a:rPr lang="en-US" dirty="0" err="1"/>
              <a:t>Fasilitator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orang </a:t>
            </a:r>
            <a:r>
              <a:rPr lang="en-US" dirty="0" err="1"/>
              <a:t>beragama</a:t>
            </a:r>
            <a:r>
              <a:rPr lang="en-US" dirty="0"/>
              <a:t>, GFP dan SE</a:t>
            </a:r>
            <a:endParaRPr lang="en-ID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859223-8D98-50C9-ACB8-75FC867F2534}"/>
              </a:ext>
            </a:extLst>
          </p:cNvPr>
          <p:cNvSpPr/>
          <p:nvPr/>
        </p:nvSpPr>
        <p:spPr>
          <a:xfrm>
            <a:off x="7378590" y="4627292"/>
            <a:ext cx="2751667" cy="144649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0" i="0" dirty="0">
                <a:solidFill>
                  <a:srgbClr val="000000"/>
                </a:solidFill>
                <a:effectLst/>
                <a:latin typeface="Helvetica Neue"/>
              </a:rPr>
              <a:t>Kemampuan memotivasi diri sendiri dan orang lain serta mengatasi rintangan dan tantangan untuk mencapai tujuan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D8CC606-9ECC-4840-7467-0654DC6F4527}"/>
              </a:ext>
            </a:extLst>
          </p:cNvPr>
          <p:cNvSpPr/>
          <p:nvPr/>
        </p:nvSpPr>
        <p:spPr>
          <a:xfrm rot="16200000">
            <a:off x="8413617" y="2554206"/>
            <a:ext cx="275997" cy="2133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1F9DD211-CC06-5897-9331-F603EA485408}"/>
              </a:ext>
            </a:extLst>
          </p:cNvPr>
          <p:cNvSpPr/>
          <p:nvPr/>
        </p:nvSpPr>
        <p:spPr>
          <a:xfrm rot="21423605">
            <a:off x="6910246" y="3398603"/>
            <a:ext cx="471239" cy="2293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93E0FE89-DE98-DCDF-7AB7-3D963D5F2EF0}"/>
              </a:ext>
            </a:extLst>
          </p:cNvPr>
          <p:cNvSpPr/>
          <p:nvPr/>
        </p:nvSpPr>
        <p:spPr>
          <a:xfrm rot="16200000">
            <a:off x="8510630" y="4236477"/>
            <a:ext cx="254000" cy="2397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ABB522-7EDE-11E1-2073-D8428BB1BEC4}"/>
              </a:ext>
            </a:extLst>
          </p:cNvPr>
          <p:cNvSpPr/>
          <p:nvPr/>
        </p:nvSpPr>
        <p:spPr>
          <a:xfrm>
            <a:off x="10160232" y="3056836"/>
            <a:ext cx="1857597" cy="94350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ibadah</a:t>
            </a:r>
            <a:endParaRPr lang="en-ID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C835CCF-F238-258F-9E3E-96FA2DDEF19B}"/>
              </a:ext>
            </a:extLst>
          </p:cNvPr>
          <p:cNvSpPr/>
          <p:nvPr/>
        </p:nvSpPr>
        <p:spPr>
          <a:xfrm rot="21423605">
            <a:off x="9894637" y="3493549"/>
            <a:ext cx="471239" cy="2293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6068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FCBC7-60FC-DCD2-DD41-820F17883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18034406-0734-9C41-4C69-33E324DA2A1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249B72E-B978-791A-E58A-CFA8E73F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GEDSI Dalam Perspektif Islam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0A1C6B5B-99CF-064C-F3D8-3BDB290CB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20BF904-A580-ED05-68F3-38B2848B2E91}"/>
              </a:ext>
            </a:extLst>
          </p:cNvPr>
          <p:cNvGrpSpPr/>
          <p:nvPr/>
        </p:nvGrpSpPr>
        <p:grpSpPr>
          <a:xfrm>
            <a:off x="47734" y="777214"/>
            <a:ext cx="6502400" cy="4659463"/>
            <a:chOff x="279400" y="1278504"/>
            <a:chExt cx="6654800" cy="46594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CF888A4-739E-5E18-6CBD-BDD094ABA23C}"/>
                </a:ext>
              </a:extLst>
            </p:cNvPr>
            <p:cNvSpPr/>
            <p:nvPr/>
          </p:nvSpPr>
          <p:spPr>
            <a:xfrm>
              <a:off x="279400" y="1278504"/>
              <a:ext cx="6654800" cy="4659463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BF558CC-14D3-F89E-8325-3E0760273CAA}"/>
                </a:ext>
              </a:extLst>
            </p:cNvPr>
            <p:cNvSpPr/>
            <p:nvPr/>
          </p:nvSpPr>
          <p:spPr>
            <a:xfrm>
              <a:off x="2404533" y="2756159"/>
              <a:ext cx="2616200" cy="2015066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D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D9A4D53-D3EE-DBBE-85E5-7797200542D9}"/>
                </a:ext>
              </a:extLst>
            </p:cNvPr>
            <p:cNvSpPr/>
            <p:nvPr/>
          </p:nvSpPr>
          <p:spPr>
            <a:xfrm>
              <a:off x="3064933" y="3333803"/>
              <a:ext cx="1210734" cy="9567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Agama Islam</a:t>
              </a:r>
              <a:endParaRPr lang="en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DB0A16-3ECA-39F6-187B-C43F3D675C3F}"/>
                </a:ext>
              </a:extLst>
            </p:cNvPr>
            <p:cNvSpPr/>
            <p:nvPr/>
          </p:nvSpPr>
          <p:spPr>
            <a:xfrm>
              <a:off x="2404534" y="2791937"/>
              <a:ext cx="2590800" cy="30152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Kesetaraan</a:t>
              </a:r>
              <a:r>
                <a:rPr lang="en-US" dirty="0"/>
                <a:t> Gender</a:t>
              </a:r>
              <a:endParaRPr lang="en-ID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E6DBB5-456B-E16E-FCD3-9AEAD7BB6C3B}"/>
                </a:ext>
              </a:extLst>
            </p:cNvPr>
            <p:cNvSpPr/>
            <p:nvPr/>
          </p:nvSpPr>
          <p:spPr>
            <a:xfrm>
              <a:off x="2404533" y="4483359"/>
              <a:ext cx="2616200" cy="28786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Disabilitas-Sosial</a:t>
              </a:r>
              <a:endParaRPr lang="en-ID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8F0FC2-266D-25AC-2CA2-78BEF7BBD374}"/>
                </a:ext>
              </a:extLst>
            </p:cNvPr>
            <p:cNvSpPr/>
            <p:nvPr/>
          </p:nvSpPr>
          <p:spPr>
            <a:xfrm>
              <a:off x="4605866" y="2066606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QS 4:1</a:t>
              </a:r>
              <a:endParaRPr lang="en-ID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0E849D-CAC0-4FED-E98C-5FCEA304468B}"/>
                </a:ext>
              </a:extLst>
            </p:cNvPr>
            <p:cNvSpPr/>
            <p:nvPr/>
          </p:nvSpPr>
          <p:spPr>
            <a:xfrm>
              <a:off x="1172632" y="2038404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QS 49:13</a:t>
              </a:r>
              <a:endParaRPr lang="en-ID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273DEF-F8D6-9599-14D2-4730B3B5719B}"/>
                </a:ext>
              </a:extLst>
            </p:cNvPr>
            <p:cNvSpPr/>
            <p:nvPr/>
          </p:nvSpPr>
          <p:spPr>
            <a:xfrm>
              <a:off x="655934" y="3674792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QS 46:15</a:t>
              </a:r>
              <a:endParaRPr lang="en-ID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FB5B21B-4DF3-AD87-35BF-D6F46631EA3C}"/>
                </a:ext>
              </a:extLst>
            </p:cNvPr>
            <p:cNvSpPr/>
            <p:nvPr/>
          </p:nvSpPr>
          <p:spPr>
            <a:xfrm>
              <a:off x="5567891" y="3612468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QS 4:32</a:t>
              </a:r>
              <a:endParaRPr lang="en-ID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3096588-791E-1A1B-57B1-EB945BABBE39}"/>
                </a:ext>
              </a:extLst>
            </p:cNvPr>
            <p:cNvSpPr/>
            <p:nvPr/>
          </p:nvSpPr>
          <p:spPr>
            <a:xfrm>
              <a:off x="3026833" y="5280727"/>
              <a:ext cx="1286934" cy="29633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QS 30:21</a:t>
              </a:r>
              <a:endParaRPr lang="en-ID" dirty="0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3E8F501F-CF84-85B3-681E-B966F31934BF}"/>
                </a:ext>
              </a:extLst>
            </p:cNvPr>
            <p:cNvSpPr/>
            <p:nvPr/>
          </p:nvSpPr>
          <p:spPr>
            <a:xfrm rot="2057252">
              <a:off x="2459566" y="2444803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1EF9DDC-B537-0830-2C0F-CFD396428A85}"/>
                </a:ext>
              </a:extLst>
            </p:cNvPr>
            <p:cNvSpPr/>
            <p:nvPr/>
          </p:nvSpPr>
          <p:spPr>
            <a:xfrm rot="10800000">
              <a:off x="5099362" y="3666325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19EEF6D1-D6FE-8519-4D9A-87E5A7DE2AA8}"/>
                </a:ext>
              </a:extLst>
            </p:cNvPr>
            <p:cNvSpPr/>
            <p:nvPr/>
          </p:nvSpPr>
          <p:spPr>
            <a:xfrm>
              <a:off x="1993898" y="3778840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C4B7C541-F8AA-A6C7-37C2-72BA91DEE81A}"/>
                </a:ext>
              </a:extLst>
            </p:cNvPr>
            <p:cNvSpPr/>
            <p:nvPr/>
          </p:nvSpPr>
          <p:spPr>
            <a:xfrm rot="16200000">
              <a:off x="3464983" y="4937076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ADCD2D10-604B-5E35-4502-BDE73E55236A}"/>
                </a:ext>
              </a:extLst>
            </p:cNvPr>
            <p:cNvSpPr/>
            <p:nvPr/>
          </p:nvSpPr>
          <p:spPr>
            <a:xfrm rot="7854878">
              <a:off x="4263533" y="2496611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62D9DC0-6AE4-6D6D-6EE4-935D8EDD5810}"/>
              </a:ext>
            </a:extLst>
          </p:cNvPr>
          <p:cNvSpPr/>
          <p:nvPr/>
        </p:nvSpPr>
        <p:spPr>
          <a:xfrm>
            <a:off x="2124199" y="5553319"/>
            <a:ext cx="3585782" cy="46354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Peran dan </a:t>
            </a:r>
            <a:r>
              <a:rPr lang="en-US" sz="1200" dirty="0" err="1"/>
              <a:t>Fungsi</a:t>
            </a:r>
            <a:r>
              <a:rPr lang="en-US" sz="1200" dirty="0"/>
              <a:t> </a:t>
            </a:r>
            <a:r>
              <a:rPr lang="en-US" sz="1200" dirty="0" err="1"/>
              <a:t>Manusia</a:t>
            </a:r>
            <a:r>
              <a:rPr lang="en-US" sz="1200" dirty="0"/>
              <a:t> Di Muka Bumi (1) Abid, (2) </a:t>
            </a:r>
            <a:r>
              <a:rPr lang="en-US" sz="1200" dirty="0" err="1"/>
              <a:t>Kholifah</a:t>
            </a:r>
            <a:r>
              <a:rPr lang="en-US" sz="1200" dirty="0"/>
              <a:t>, (3) </a:t>
            </a:r>
            <a:r>
              <a:rPr lang="en-US" sz="1200" dirty="0" err="1"/>
              <a:t>Rahmatan</a:t>
            </a:r>
            <a:r>
              <a:rPr lang="en-US" sz="1200" dirty="0"/>
              <a:t> </a:t>
            </a:r>
            <a:r>
              <a:rPr lang="en-US" sz="1200" dirty="0" err="1"/>
              <a:t>lilalamin</a:t>
            </a:r>
            <a:endParaRPr lang="en-ID" sz="12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911663-BFC1-1B93-E2D2-DE0DC371D2E3}"/>
              </a:ext>
            </a:extLst>
          </p:cNvPr>
          <p:cNvSpPr/>
          <p:nvPr/>
        </p:nvSpPr>
        <p:spPr>
          <a:xfrm>
            <a:off x="6662506" y="2411724"/>
            <a:ext cx="2278294" cy="34175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dirty="0">
                <a:solidFill>
                  <a:srgbClr val="000000"/>
                </a:solidFill>
                <a:latin typeface="Helvetica Neue"/>
              </a:rPr>
              <a:t>2. Kholifah QS 2:30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879B9CCA-B25A-CFA6-4C53-46DFDFA19ACE}"/>
              </a:ext>
            </a:extLst>
          </p:cNvPr>
          <p:cNvSpPr/>
          <p:nvPr/>
        </p:nvSpPr>
        <p:spPr>
          <a:xfrm rot="10800000">
            <a:off x="1809905" y="6213891"/>
            <a:ext cx="246826" cy="1955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3F05BCD1-BB14-0F69-1301-3360603CE0FB}"/>
              </a:ext>
            </a:extLst>
          </p:cNvPr>
          <p:cNvSpPr/>
          <p:nvPr/>
        </p:nvSpPr>
        <p:spPr>
          <a:xfrm rot="5213947">
            <a:off x="3178827" y="5300138"/>
            <a:ext cx="254000" cy="2397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28A488-E888-8BA9-29C9-DCCAF58F8FA8}"/>
              </a:ext>
            </a:extLst>
          </p:cNvPr>
          <p:cNvSpPr/>
          <p:nvPr/>
        </p:nvSpPr>
        <p:spPr>
          <a:xfrm>
            <a:off x="6687133" y="784270"/>
            <a:ext cx="2033534" cy="34175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b="0" i="0" dirty="0">
                <a:solidFill>
                  <a:srgbClr val="000000"/>
                </a:solidFill>
                <a:effectLst/>
                <a:latin typeface="Helvetica Neue"/>
              </a:rPr>
              <a:t>1. Abid QS 51:56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EB767C-CC76-7389-D6EF-2761A65CB2DE}"/>
              </a:ext>
            </a:extLst>
          </p:cNvPr>
          <p:cNvSpPr/>
          <p:nvPr/>
        </p:nvSpPr>
        <p:spPr>
          <a:xfrm>
            <a:off x="6687133" y="5425573"/>
            <a:ext cx="3585782" cy="45613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dirty="0">
                <a:solidFill>
                  <a:srgbClr val="000000"/>
                </a:solidFill>
                <a:latin typeface="Helvetica Neue"/>
              </a:rPr>
              <a:t>3. Rahmatan lilalamiin QS 21:107</a:t>
            </a:r>
            <a:endParaRPr lang="en-ID" sz="160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4747BC0-E8E7-0A3E-61FA-90A76EF4397D}"/>
              </a:ext>
            </a:extLst>
          </p:cNvPr>
          <p:cNvSpPr txBox="1"/>
          <p:nvPr/>
        </p:nvSpPr>
        <p:spPr>
          <a:xfrm>
            <a:off x="6662506" y="5995215"/>
            <a:ext cx="5311143" cy="92333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22222"/>
                </a:solidFill>
                <a:effectLst/>
                <a:latin typeface="conv_original-hafs"/>
              </a:rPr>
              <a:t>وَمَا أَرْسَلْنَاكَ إِلَّا رَحْمَةً لِّلْعَالَمِينَ</a:t>
            </a:r>
            <a:endParaRPr lang="en-ID" sz="1800" b="0" i="0" dirty="0">
              <a:solidFill>
                <a:srgbClr val="17274A"/>
              </a:solidFill>
              <a:effectLst/>
              <a:latin typeface="Changa"/>
            </a:endParaRPr>
          </a:p>
          <a:p>
            <a:pPr algn="l"/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Dan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tiadalah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 Kami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mengutus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kamu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,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melainkan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untuk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 (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menjadi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)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rahmat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bagi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semesta</a:t>
            </a:r>
            <a:r>
              <a:rPr lang="en-ID" sz="1800" b="0" i="0" dirty="0">
                <a:solidFill>
                  <a:srgbClr val="17274A"/>
                </a:solidFill>
                <a:effectLst/>
                <a:latin typeface="Changa"/>
              </a:rPr>
              <a:t> </a:t>
            </a:r>
            <a:r>
              <a:rPr lang="en-ID" sz="1800" b="0" i="0" dirty="0" err="1">
                <a:solidFill>
                  <a:srgbClr val="17274A"/>
                </a:solidFill>
                <a:effectLst/>
                <a:latin typeface="Changa"/>
              </a:rPr>
              <a:t>alam</a:t>
            </a:r>
            <a:endParaRPr lang="en-ID" sz="1800" b="0" i="0" dirty="0">
              <a:solidFill>
                <a:srgbClr val="17274A"/>
              </a:solidFill>
              <a:effectLst/>
              <a:latin typeface="Chang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CF651B-E11F-1839-CB3D-3C015B9BDB0C}"/>
              </a:ext>
            </a:extLst>
          </p:cNvPr>
          <p:cNvSpPr txBox="1"/>
          <p:nvPr/>
        </p:nvSpPr>
        <p:spPr>
          <a:xfrm>
            <a:off x="6687133" y="1157862"/>
            <a:ext cx="5325952" cy="120302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>
              <a:lnSpc>
                <a:spcPts val="3000"/>
              </a:lnSpc>
              <a:spcBef>
                <a:spcPts val="2025"/>
              </a:spcBef>
              <a:spcAft>
                <a:spcPts val="1275"/>
              </a:spcAft>
              <a:buNone/>
            </a:pPr>
            <a:r>
              <a:rPr lang="ar-AE" b="1" i="0" dirty="0">
                <a:effectLst/>
                <a:latin typeface="KFGQPC_Uthman_Taha_Naskh_Regular"/>
              </a:rPr>
              <a:t>وَمَا خَلَقْتُ الْجِنَّ وَالإنْسَ إِلا لِيَعْبُدُونِ (٥٦)</a:t>
            </a:r>
            <a:endParaRPr lang="ar-AE" b="0" i="0" dirty="0">
              <a:effectLst/>
              <a:latin typeface="KFGQPC_Uthman_Taha_Naskh_Regular"/>
            </a:endParaRPr>
          </a:p>
          <a:p>
            <a:pPr algn="just">
              <a:lnSpc>
                <a:spcPts val="2250"/>
              </a:lnSpc>
              <a:spcAft>
                <a:spcPts val="1950"/>
              </a:spcAft>
            </a:pP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Aku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tidak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menciptakan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jin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dan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manusia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melainkan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supaya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mereka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mengabdi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1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kepada</a:t>
            </a:r>
            <a:r>
              <a:rPr lang="en-ID" sz="1200" b="0" i="1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-Ku </a:t>
            </a:r>
            <a:r>
              <a:rPr lang="en-ID" sz="12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(QS. </a:t>
            </a:r>
            <a:r>
              <a:rPr lang="en-ID" sz="1200" b="0" i="0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Adz-Dzariyat</a:t>
            </a:r>
            <a:r>
              <a:rPr lang="en-ID" sz="12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: 56).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11B9804-D871-FCA0-743D-406F38249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506" y="2865492"/>
            <a:ext cx="5430436" cy="24385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43" name="Picture 12" descr="Quran Calligraphy Shahada Stock Illustrations – 86 Quran Calligraphy ...">
            <a:extLst>
              <a:ext uri="{FF2B5EF4-FFF2-40B4-BE49-F238E27FC236}">
                <a16:creationId xmlns:a16="http://schemas.microsoft.com/office/drawing/2014/main" id="{D693E657-08FB-A1A0-B5A6-AE8B624F3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9842"/>
            <a:ext cx="1742438" cy="943507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2"/>
            </a:solidFill>
          </a:ln>
        </p:spPr>
      </p:pic>
      <p:sp>
        <p:nvSpPr>
          <p:cNvPr id="44" name="Arrow: Right 43">
            <a:extLst>
              <a:ext uri="{FF2B5EF4-FFF2-40B4-BE49-F238E27FC236}">
                <a16:creationId xmlns:a16="http://schemas.microsoft.com/office/drawing/2014/main" id="{33342C30-338E-02DD-5A2A-A227BA004D6B}"/>
              </a:ext>
            </a:extLst>
          </p:cNvPr>
          <p:cNvSpPr/>
          <p:nvPr/>
        </p:nvSpPr>
        <p:spPr>
          <a:xfrm rot="5213947">
            <a:off x="3233978" y="2616220"/>
            <a:ext cx="254000" cy="2397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5B3A0D31-3E21-76E9-CCFB-961B3E46E0D6}"/>
              </a:ext>
            </a:extLst>
          </p:cNvPr>
          <p:cNvSpPr/>
          <p:nvPr/>
        </p:nvSpPr>
        <p:spPr>
          <a:xfrm rot="16451907">
            <a:off x="3281799" y="3671490"/>
            <a:ext cx="254000" cy="2397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C2425C9-A91D-266A-CF9F-518BE4433C98}"/>
              </a:ext>
            </a:extLst>
          </p:cNvPr>
          <p:cNvSpPr txBox="1"/>
          <p:nvPr/>
        </p:nvSpPr>
        <p:spPr>
          <a:xfrm>
            <a:off x="2056732" y="5969397"/>
            <a:ext cx="4425289" cy="83099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ID" sz="1200" dirty="0"/>
              <a:t> GEDSI </a:t>
            </a:r>
            <a:r>
              <a:rPr lang="en-ID" sz="1200" dirty="0" err="1"/>
              <a:t>dalam</a:t>
            </a:r>
            <a:r>
              <a:rPr lang="en-ID" sz="1200" dirty="0"/>
              <a:t> Islam </a:t>
            </a:r>
            <a:r>
              <a:rPr lang="en-ID" sz="1200" dirty="0" err="1"/>
              <a:t>adalah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menghormati</a:t>
            </a:r>
            <a:r>
              <a:rPr lang="en-ID" sz="1200" dirty="0"/>
              <a:t> dan </a:t>
            </a:r>
            <a:r>
              <a:rPr lang="en-ID" sz="1200" dirty="0" err="1"/>
              <a:t>memuliakan</a:t>
            </a:r>
            <a:r>
              <a:rPr lang="en-ID" sz="1200" dirty="0"/>
              <a:t> </a:t>
            </a:r>
            <a:r>
              <a:rPr lang="en-ID" sz="1200" dirty="0" err="1"/>
              <a:t>semua</a:t>
            </a:r>
            <a:r>
              <a:rPr lang="en-ID" sz="1200" dirty="0"/>
              <a:t> </a:t>
            </a:r>
            <a:r>
              <a:rPr lang="en-ID" sz="1200" dirty="0" err="1"/>
              <a:t>individu</a:t>
            </a:r>
            <a:r>
              <a:rPr lang="en-ID" sz="1200" dirty="0"/>
              <a:t>, </a:t>
            </a:r>
            <a:r>
              <a:rPr lang="en-ID" sz="1200" dirty="0" err="1"/>
              <a:t>terlepas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</a:t>
            </a:r>
            <a:r>
              <a:rPr lang="en-ID" sz="1200" dirty="0" err="1"/>
              <a:t>jenis</a:t>
            </a:r>
            <a:r>
              <a:rPr lang="en-ID" sz="1200" dirty="0"/>
              <a:t> </a:t>
            </a:r>
            <a:r>
              <a:rPr lang="en-ID" sz="1200" dirty="0" err="1"/>
              <a:t>kelamin</a:t>
            </a:r>
            <a:r>
              <a:rPr lang="en-ID" sz="1200" dirty="0"/>
              <a:t>, </a:t>
            </a:r>
            <a:r>
              <a:rPr lang="en-ID" sz="1200" dirty="0" err="1"/>
              <a:t>kemampuan</a:t>
            </a:r>
            <a:r>
              <a:rPr lang="en-ID" sz="1200" dirty="0"/>
              <a:t> </a:t>
            </a:r>
            <a:r>
              <a:rPr lang="en-ID" sz="1200" dirty="0" err="1"/>
              <a:t>fisik</a:t>
            </a:r>
            <a:r>
              <a:rPr lang="en-ID" sz="1200" dirty="0"/>
              <a:t>, </a:t>
            </a:r>
            <a:r>
              <a:rPr lang="en-ID" sz="1200" dirty="0" err="1"/>
              <a:t>atau</a:t>
            </a:r>
            <a:r>
              <a:rPr lang="en-ID" sz="1200" dirty="0"/>
              <a:t> status </a:t>
            </a:r>
            <a:r>
              <a:rPr lang="en-ID" sz="1200" dirty="0" err="1"/>
              <a:t>sosial</a:t>
            </a:r>
            <a:r>
              <a:rPr lang="en-ID" sz="1200" dirty="0"/>
              <a:t> </a:t>
            </a:r>
            <a:r>
              <a:rPr lang="en-ID" sz="1200" dirty="0" err="1"/>
              <a:t>mereka</a:t>
            </a:r>
            <a:r>
              <a:rPr lang="en-ID" sz="1200" dirty="0"/>
              <a:t>. </a:t>
            </a:r>
            <a:r>
              <a:rPr lang="en-ID" sz="1200" dirty="0" err="1"/>
              <a:t>Ajaran-ajaran</a:t>
            </a:r>
            <a:r>
              <a:rPr lang="en-ID" sz="1200" dirty="0"/>
              <a:t> </a:t>
            </a:r>
            <a:r>
              <a:rPr lang="en-ID" sz="1200" dirty="0" err="1"/>
              <a:t>ini</a:t>
            </a:r>
            <a:r>
              <a:rPr lang="en-ID" sz="1200" dirty="0"/>
              <a:t> </a:t>
            </a:r>
            <a:r>
              <a:rPr lang="en-ID" sz="1200" dirty="0" err="1"/>
              <a:t>memberikan</a:t>
            </a:r>
            <a:r>
              <a:rPr lang="en-ID" sz="1200" dirty="0"/>
              <a:t> </a:t>
            </a:r>
            <a:r>
              <a:rPr lang="en-ID" sz="1200" dirty="0" err="1"/>
              <a:t>dasar</a:t>
            </a:r>
            <a:r>
              <a:rPr lang="en-ID" sz="1200" dirty="0"/>
              <a:t> yang </a:t>
            </a:r>
            <a:r>
              <a:rPr lang="en-ID" sz="1200" dirty="0" err="1"/>
              <a:t>kuat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menciptakan</a:t>
            </a:r>
            <a:r>
              <a:rPr lang="en-ID" sz="1200" dirty="0"/>
              <a:t> </a:t>
            </a:r>
            <a:r>
              <a:rPr lang="en-ID" sz="1200" dirty="0" err="1"/>
              <a:t>masyarakat</a:t>
            </a:r>
            <a:r>
              <a:rPr lang="en-ID" sz="1200" dirty="0"/>
              <a:t> yang </a:t>
            </a:r>
            <a:r>
              <a:rPr lang="en-ID" sz="1200" dirty="0" err="1"/>
              <a:t>inklusif</a:t>
            </a:r>
            <a:r>
              <a:rPr lang="en-ID" sz="1200" dirty="0"/>
              <a:t> dan </a:t>
            </a:r>
            <a:r>
              <a:rPr lang="en-ID" sz="1200" dirty="0" err="1"/>
              <a:t>adil</a:t>
            </a:r>
            <a:endParaRPr lang="en-ID" sz="1200" dirty="0"/>
          </a:p>
        </p:txBody>
      </p:sp>
    </p:spTree>
    <p:extLst>
      <p:ext uri="{BB962C8B-B14F-4D97-AF65-F5344CB8AC3E}">
        <p14:creationId xmlns:p14="http://schemas.microsoft.com/office/powerpoint/2010/main" val="275554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F3743-68F9-FB04-5135-AD8C3CD4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AE108198-D16C-6133-7595-65EDC993E9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0B3BC4-6C83-383B-27C0-E38DDCF1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GEDSI Dalam Perspektif Agama Islam: </a:t>
            </a:r>
            <a:r>
              <a:rPr lang="en-US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lanjutan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8D01852B-242C-BEB2-12F9-F468CE5C7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E45FAA8-AA3F-150C-D31A-FCAE123F007E}"/>
              </a:ext>
            </a:extLst>
          </p:cNvPr>
          <p:cNvGrpSpPr/>
          <p:nvPr/>
        </p:nvGrpSpPr>
        <p:grpSpPr>
          <a:xfrm>
            <a:off x="306520" y="1283166"/>
            <a:ext cx="6654800" cy="4659463"/>
            <a:chOff x="251068" y="1235683"/>
            <a:chExt cx="6654800" cy="46594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7E0B3BF-8243-D9EC-3FD9-2125F02B59D0}"/>
                </a:ext>
              </a:extLst>
            </p:cNvPr>
            <p:cNvSpPr/>
            <p:nvPr/>
          </p:nvSpPr>
          <p:spPr>
            <a:xfrm>
              <a:off x="251068" y="1235683"/>
              <a:ext cx="6654800" cy="4659463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366B597-DFED-B354-656D-815EFED6C1BC}"/>
                </a:ext>
              </a:extLst>
            </p:cNvPr>
            <p:cNvSpPr/>
            <p:nvPr/>
          </p:nvSpPr>
          <p:spPr>
            <a:xfrm>
              <a:off x="2410569" y="2332825"/>
              <a:ext cx="2616200" cy="2015066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D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484BC94-B672-E0B5-C28C-55C6DE1775DA}"/>
                </a:ext>
              </a:extLst>
            </p:cNvPr>
            <p:cNvSpPr/>
            <p:nvPr/>
          </p:nvSpPr>
          <p:spPr>
            <a:xfrm>
              <a:off x="3049960" y="2826953"/>
              <a:ext cx="1342070" cy="9567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Agama Islam</a:t>
              </a:r>
              <a:endParaRPr lang="en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0B819DE-0732-8A5B-DE6B-C018F6A02099}"/>
                </a:ext>
              </a:extLst>
            </p:cNvPr>
            <p:cNvSpPr/>
            <p:nvPr/>
          </p:nvSpPr>
          <p:spPr>
            <a:xfrm>
              <a:off x="2423269" y="1527537"/>
              <a:ext cx="2590800" cy="30152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Kesetaraan</a:t>
              </a:r>
              <a:r>
                <a:rPr lang="en-US" dirty="0"/>
                <a:t> Gender</a:t>
              </a:r>
              <a:endParaRPr lang="en-ID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4AF116-3764-8DFC-9941-C7177A03C487}"/>
                </a:ext>
              </a:extLst>
            </p:cNvPr>
            <p:cNvSpPr/>
            <p:nvPr/>
          </p:nvSpPr>
          <p:spPr>
            <a:xfrm>
              <a:off x="5286641" y="3057730"/>
              <a:ext cx="1503578" cy="82095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Sosial</a:t>
              </a:r>
              <a:endParaRPr lang="en-ID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742A58-A39B-47F4-D000-78FD4A3EBA6A}"/>
                </a:ext>
              </a:extLst>
            </p:cNvPr>
            <p:cNvSpPr/>
            <p:nvPr/>
          </p:nvSpPr>
          <p:spPr>
            <a:xfrm rot="10800000">
              <a:off x="4775152" y="3340358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84DF140F-1020-5469-CECC-C59F92C940AD}"/>
                </a:ext>
              </a:extLst>
            </p:cNvPr>
            <p:cNvSpPr/>
            <p:nvPr/>
          </p:nvSpPr>
          <p:spPr>
            <a:xfrm>
              <a:off x="2071854" y="329040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3D8DB203-4636-518E-333B-06B0D340BB77}"/>
                </a:ext>
              </a:extLst>
            </p:cNvPr>
            <p:cNvSpPr/>
            <p:nvPr/>
          </p:nvSpPr>
          <p:spPr>
            <a:xfrm rot="5400000">
              <a:off x="3490383" y="200629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CF94511-71F7-237D-676E-DAF83C6FDE49}"/>
              </a:ext>
            </a:extLst>
          </p:cNvPr>
          <p:cNvSpPr txBox="1"/>
          <p:nvPr/>
        </p:nvSpPr>
        <p:spPr>
          <a:xfrm>
            <a:off x="7052733" y="905222"/>
            <a:ext cx="5016649" cy="1600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 err="1"/>
              <a:t>Kesetaraan</a:t>
            </a:r>
            <a:r>
              <a:rPr lang="en-ID" sz="1400" dirty="0"/>
              <a:t> Gender: Dalam Islam, </a:t>
            </a:r>
            <a:r>
              <a:rPr lang="en-ID" sz="1400" dirty="0" err="1"/>
              <a:t>laki-laki</a:t>
            </a:r>
            <a:r>
              <a:rPr lang="en-ID" sz="1400" dirty="0"/>
              <a:t> dan </a:t>
            </a:r>
            <a:r>
              <a:rPr lang="en-ID" sz="1400" dirty="0" err="1"/>
              <a:t>perempuan</a:t>
            </a:r>
            <a:r>
              <a:rPr lang="en-ID" sz="1400" dirty="0"/>
              <a:t> </a:t>
            </a:r>
            <a:r>
              <a:rPr lang="en-ID" sz="1400" dirty="0" err="1"/>
              <a:t>dianggap</a:t>
            </a:r>
            <a:r>
              <a:rPr lang="en-ID" sz="1400" dirty="0"/>
              <a:t> </a:t>
            </a:r>
            <a:r>
              <a:rPr lang="en-ID" sz="1400" dirty="0" err="1"/>
              <a:t>setara</a:t>
            </a:r>
            <a:r>
              <a:rPr lang="en-ID" sz="1400" dirty="0"/>
              <a:t> di </a:t>
            </a:r>
            <a:r>
              <a:rPr lang="en-ID" sz="1400" dirty="0" err="1"/>
              <a:t>hadapan</a:t>
            </a:r>
            <a:r>
              <a:rPr lang="en-ID" sz="1400" dirty="0"/>
              <a:t> Allah. Al-Qur'an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keduanya</a:t>
            </a:r>
            <a:r>
              <a:rPr lang="en-ID" sz="1400" dirty="0"/>
              <a:t>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tanggung</a:t>
            </a:r>
            <a:r>
              <a:rPr lang="en-ID" sz="1400" dirty="0"/>
              <a:t> </a:t>
            </a:r>
            <a:r>
              <a:rPr lang="en-ID" sz="1400" dirty="0" err="1"/>
              <a:t>jawab</a:t>
            </a:r>
            <a:r>
              <a:rPr lang="en-ID" sz="1400" dirty="0"/>
              <a:t> yang </a:t>
            </a:r>
            <a:r>
              <a:rPr lang="en-ID" sz="1400" dirty="0" err="1"/>
              <a:t>sama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menjalankan</a:t>
            </a:r>
            <a:r>
              <a:rPr lang="en-ID" sz="1400" dirty="0"/>
              <a:t> ibadah dan </a:t>
            </a:r>
            <a:r>
              <a:rPr lang="en-ID" sz="1400" dirty="0" err="1"/>
              <a:t>berbuat</a:t>
            </a:r>
            <a:r>
              <a:rPr lang="en-ID" sz="1400" dirty="0"/>
              <a:t> </a:t>
            </a:r>
            <a:r>
              <a:rPr lang="en-ID" sz="1400" dirty="0" err="1"/>
              <a:t>baik</a:t>
            </a:r>
            <a:r>
              <a:rPr lang="en-ID" sz="1400" dirty="0"/>
              <a:t>. </a:t>
            </a:r>
            <a:r>
              <a:rPr lang="en-ID" sz="1400" dirty="0" err="1"/>
              <a:t>Contohnya</a:t>
            </a:r>
            <a:r>
              <a:rPr lang="en-ID" sz="1400" dirty="0"/>
              <a:t>, </a:t>
            </a:r>
            <a:r>
              <a:rPr lang="en-ID" sz="1400" dirty="0" err="1"/>
              <a:t>dalam</a:t>
            </a:r>
            <a:r>
              <a:rPr lang="en-ID" sz="1400" dirty="0"/>
              <a:t> Surah Al-</a:t>
            </a:r>
            <a:r>
              <a:rPr lang="en-ID" sz="1400" dirty="0" err="1"/>
              <a:t>Hujurat</a:t>
            </a:r>
            <a:r>
              <a:rPr lang="en-ID" sz="1400" dirty="0"/>
              <a:t> </a:t>
            </a:r>
            <a:r>
              <a:rPr lang="en-ID" sz="1400" dirty="0" err="1"/>
              <a:t>ayat</a:t>
            </a:r>
            <a:r>
              <a:rPr lang="en-ID" sz="1400" dirty="0"/>
              <a:t> 13, Allah </a:t>
            </a:r>
            <a:r>
              <a:rPr lang="en-ID" sz="1400" dirty="0" err="1"/>
              <a:t>berfirman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yang paling </a:t>
            </a:r>
            <a:r>
              <a:rPr lang="en-ID" sz="1400" dirty="0" err="1"/>
              <a:t>mulia</a:t>
            </a:r>
            <a:r>
              <a:rPr lang="en-ID" sz="1400" dirty="0"/>
              <a:t> di </a:t>
            </a:r>
            <a:r>
              <a:rPr lang="en-ID" sz="1400" dirty="0" err="1"/>
              <a:t>sisi</a:t>
            </a:r>
            <a:r>
              <a:rPr lang="en-ID" sz="1400" dirty="0"/>
              <a:t>-Nya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paling </a:t>
            </a:r>
            <a:r>
              <a:rPr lang="en-ID" sz="1400" dirty="0" err="1"/>
              <a:t>bertakwa</a:t>
            </a:r>
            <a:r>
              <a:rPr lang="en-ID" sz="1400" dirty="0"/>
              <a:t>, </a:t>
            </a:r>
            <a:r>
              <a:rPr lang="en-ID" sz="1400" dirty="0" err="1"/>
              <a:t>bukan</a:t>
            </a:r>
            <a:r>
              <a:rPr lang="en-ID" sz="1400" dirty="0"/>
              <a:t> </a:t>
            </a:r>
            <a:r>
              <a:rPr lang="en-ID" sz="1400" dirty="0" err="1"/>
              <a:t>berdasarkan</a:t>
            </a:r>
            <a:r>
              <a:rPr lang="en-ID" sz="1400" dirty="0"/>
              <a:t> </a:t>
            </a:r>
            <a:r>
              <a:rPr lang="en-ID" sz="1400" dirty="0" err="1"/>
              <a:t>jenis</a:t>
            </a:r>
            <a:r>
              <a:rPr lang="en-ID" sz="1400" dirty="0"/>
              <a:t> </a:t>
            </a:r>
            <a:r>
              <a:rPr lang="en-ID" sz="1400" dirty="0" err="1"/>
              <a:t>kelamin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atribut</a:t>
            </a:r>
            <a:r>
              <a:rPr lang="en-ID" sz="1400" dirty="0"/>
              <a:t> </a:t>
            </a:r>
            <a:r>
              <a:rPr lang="en-ID" sz="1400" dirty="0" err="1"/>
              <a:t>lainnya</a:t>
            </a:r>
            <a:endParaRPr lang="en-ID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53E408-4255-B73B-285F-5F0CEEC1FC6D}"/>
              </a:ext>
            </a:extLst>
          </p:cNvPr>
          <p:cNvSpPr txBox="1"/>
          <p:nvPr/>
        </p:nvSpPr>
        <p:spPr>
          <a:xfrm>
            <a:off x="7062175" y="2602838"/>
            <a:ext cx="4976940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 err="1"/>
              <a:t>Inklusi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</a:t>
            </a:r>
            <a:r>
              <a:rPr lang="en-ID" sz="1400" dirty="0" err="1"/>
              <a:t>Penyandang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: Islam juga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pentingnya</a:t>
            </a:r>
            <a:r>
              <a:rPr lang="en-ID" sz="1400" dirty="0"/>
              <a:t> </a:t>
            </a:r>
            <a:r>
              <a:rPr lang="en-ID" sz="1400" dirty="0" err="1"/>
              <a:t>memperlakukan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</a:t>
            </a:r>
            <a:r>
              <a:rPr lang="en-ID" sz="1400" dirty="0" err="1"/>
              <a:t>individu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kasih</a:t>
            </a:r>
            <a:r>
              <a:rPr lang="en-ID" sz="1400" dirty="0"/>
              <a:t> </a:t>
            </a:r>
            <a:r>
              <a:rPr lang="en-ID" sz="1400" dirty="0" err="1"/>
              <a:t>sayang</a:t>
            </a:r>
            <a:r>
              <a:rPr lang="en-ID" sz="1400" dirty="0"/>
              <a:t> dan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diskriminasi</a:t>
            </a:r>
            <a:r>
              <a:rPr lang="en-ID" sz="1400" dirty="0"/>
              <a:t>, </a:t>
            </a:r>
            <a:r>
              <a:rPr lang="en-ID" sz="1400" dirty="0" err="1"/>
              <a:t>termasuk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. Nabi Muhammad SAW </a:t>
            </a:r>
            <a:r>
              <a:rPr lang="en-ID" sz="1400" dirty="0" err="1"/>
              <a:t>memberi</a:t>
            </a:r>
            <a:r>
              <a:rPr lang="en-ID" sz="1400" dirty="0"/>
              <a:t> </a:t>
            </a:r>
            <a:r>
              <a:rPr lang="en-ID" sz="1400" dirty="0" err="1"/>
              <a:t>contoh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memberikan</a:t>
            </a:r>
            <a:r>
              <a:rPr lang="en-ID" sz="1400" dirty="0"/>
              <a:t> </a:t>
            </a:r>
            <a:r>
              <a:rPr lang="en-ID" sz="1400" dirty="0" err="1"/>
              <a:t>perhatian</a:t>
            </a:r>
            <a:r>
              <a:rPr lang="en-ID" sz="1400" dirty="0"/>
              <a:t> dan </a:t>
            </a:r>
            <a:r>
              <a:rPr lang="en-ID" sz="1400" dirty="0" err="1"/>
              <a:t>penghormatan</a:t>
            </a:r>
            <a:r>
              <a:rPr lang="en-ID" sz="1400" dirty="0"/>
              <a:t> </a:t>
            </a:r>
            <a:r>
              <a:rPr lang="en-ID" sz="1400" dirty="0" err="1"/>
              <a:t>kepada</a:t>
            </a:r>
            <a:r>
              <a:rPr lang="en-ID" sz="1400" dirty="0"/>
              <a:t> </a:t>
            </a:r>
            <a:r>
              <a:rPr lang="en-ID" sz="1400" dirty="0" err="1"/>
              <a:t>penyandang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komunitas</a:t>
            </a:r>
            <a:r>
              <a:rPr lang="en-ID" sz="1400" dirty="0"/>
              <a:t> Muslim pada </a:t>
            </a:r>
            <a:r>
              <a:rPr lang="en-ID" sz="1400" dirty="0" err="1"/>
              <a:t>masanya</a:t>
            </a:r>
            <a:endParaRPr lang="en-ID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FC4BC5E-418B-9302-32F6-8E497BCB8665}"/>
              </a:ext>
            </a:extLst>
          </p:cNvPr>
          <p:cNvSpPr txBox="1"/>
          <p:nvPr/>
        </p:nvSpPr>
        <p:spPr>
          <a:xfrm>
            <a:off x="7085703" y="4705409"/>
            <a:ext cx="4953412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 err="1"/>
              <a:t>Keadilan</a:t>
            </a:r>
            <a:r>
              <a:rPr lang="en-ID" sz="1400" dirty="0"/>
              <a:t> Sosial: </a:t>
            </a:r>
            <a:r>
              <a:rPr lang="en-ID" sz="1400" dirty="0" err="1"/>
              <a:t>Prinsip</a:t>
            </a:r>
            <a:r>
              <a:rPr lang="en-ID" sz="1400" dirty="0"/>
              <a:t> </a:t>
            </a:r>
            <a:r>
              <a:rPr lang="en-ID" sz="1400" dirty="0" err="1"/>
              <a:t>keadilan</a:t>
            </a:r>
            <a:r>
              <a:rPr lang="en-ID" sz="1400" dirty="0"/>
              <a:t> </a:t>
            </a:r>
            <a:r>
              <a:rPr lang="en-ID" sz="1400" dirty="0" err="1"/>
              <a:t>sosial</a:t>
            </a:r>
            <a:r>
              <a:rPr lang="en-ID" sz="1400" dirty="0"/>
              <a:t> sangat </a:t>
            </a:r>
            <a:r>
              <a:rPr lang="en-ID" sz="1400" dirty="0" err="1"/>
              <a:t>ditekankan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Islam. </a:t>
            </a:r>
            <a:r>
              <a:rPr lang="en-ID" sz="1400" dirty="0" err="1"/>
              <a:t>Misalnya</a:t>
            </a:r>
            <a:r>
              <a:rPr lang="en-ID" sz="1400" dirty="0"/>
              <a:t>, </a:t>
            </a:r>
            <a:r>
              <a:rPr lang="en-ID" sz="1400" dirty="0" err="1"/>
              <a:t>kewajiban</a:t>
            </a:r>
            <a:r>
              <a:rPr lang="en-ID" sz="1400" dirty="0"/>
              <a:t> zakat dan </a:t>
            </a:r>
            <a:r>
              <a:rPr lang="en-ID" sz="1400" dirty="0" err="1"/>
              <a:t>sedekah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cara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</a:t>
            </a:r>
            <a:r>
              <a:rPr lang="en-ID" sz="1400" dirty="0" err="1"/>
              <a:t>membutuhkan</a:t>
            </a:r>
            <a:r>
              <a:rPr lang="en-ID" sz="1400" dirty="0"/>
              <a:t>, </a:t>
            </a:r>
            <a:r>
              <a:rPr lang="en-ID" sz="1400" dirty="0" err="1"/>
              <a:t>termasuk</a:t>
            </a:r>
            <a:r>
              <a:rPr lang="en-ID" sz="1400" dirty="0"/>
              <a:t> </a:t>
            </a:r>
            <a:r>
              <a:rPr lang="en-ID" sz="1400" dirty="0" err="1"/>
              <a:t>kelompok-kelompok</a:t>
            </a:r>
            <a:r>
              <a:rPr lang="en-ID" sz="1400" dirty="0"/>
              <a:t> yang </a:t>
            </a:r>
            <a:r>
              <a:rPr lang="en-ID" sz="1400" dirty="0" err="1"/>
              <a:t>terpinggirkan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masyarakat</a:t>
            </a:r>
            <a:endParaRPr lang="en-ID" sz="14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83BAC2D-24A1-C6CC-D285-C3A878B97080}"/>
              </a:ext>
            </a:extLst>
          </p:cNvPr>
          <p:cNvSpPr/>
          <p:nvPr/>
        </p:nvSpPr>
        <p:spPr>
          <a:xfrm>
            <a:off x="463672" y="3001606"/>
            <a:ext cx="1619227" cy="95027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Penyertaan</a:t>
            </a:r>
            <a:r>
              <a:rPr lang="en-US" dirty="0"/>
              <a:t> </a:t>
            </a:r>
            <a:r>
              <a:rPr lang="en-US" dirty="0" err="1"/>
              <a:t>penyandang</a:t>
            </a:r>
            <a:r>
              <a:rPr lang="en-US" dirty="0"/>
              <a:t> </a:t>
            </a:r>
            <a:r>
              <a:rPr lang="en-US" dirty="0" err="1"/>
              <a:t>disabilitas</a:t>
            </a:r>
            <a:endParaRPr lang="en-ID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475E66-FFCE-DAD8-9FC3-EC75B8967CC9}"/>
              </a:ext>
            </a:extLst>
          </p:cNvPr>
          <p:cNvSpPr txBox="1"/>
          <p:nvPr/>
        </p:nvSpPr>
        <p:spPr>
          <a:xfrm>
            <a:off x="419100" y="6064903"/>
            <a:ext cx="11353800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</a:rPr>
              <a:t>Ajaran</a:t>
            </a:r>
            <a:r>
              <a:rPr lang="en-ID" dirty="0">
                <a:solidFill>
                  <a:schemeClr val="bg1"/>
                </a:solidFill>
              </a:rPr>
              <a:t> Islam </a:t>
            </a:r>
            <a:r>
              <a:rPr lang="en-ID" dirty="0" err="1">
                <a:solidFill>
                  <a:schemeClr val="bg1"/>
                </a:solidFill>
              </a:rPr>
              <a:t>mendukung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terciptanya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masyarakat</a:t>
            </a:r>
            <a:r>
              <a:rPr lang="en-ID" dirty="0">
                <a:solidFill>
                  <a:schemeClr val="bg1"/>
                </a:solidFill>
              </a:rPr>
              <a:t> yang </a:t>
            </a:r>
            <a:r>
              <a:rPr lang="en-ID" dirty="0" err="1">
                <a:solidFill>
                  <a:schemeClr val="bg1"/>
                </a:solidFill>
              </a:rPr>
              <a:t>adil</a:t>
            </a:r>
            <a:r>
              <a:rPr lang="en-ID" dirty="0">
                <a:solidFill>
                  <a:schemeClr val="bg1"/>
                </a:solidFill>
              </a:rPr>
              <a:t>, </a:t>
            </a:r>
            <a:r>
              <a:rPr lang="en-ID" dirty="0" err="1">
                <a:solidFill>
                  <a:schemeClr val="bg1"/>
                </a:solidFill>
              </a:rPr>
              <a:t>inklusif</a:t>
            </a:r>
            <a:r>
              <a:rPr lang="en-ID" dirty="0">
                <a:solidFill>
                  <a:schemeClr val="bg1"/>
                </a:solidFill>
              </a:rPr>
              <a:t>, dan </a:t>
            </a:r>
            <a:r>
              <a:rPr lang="en-ID" dirty="0" err="1">
                <a:solidFill>
                  <a:schemeClr val="bg1"/>
                </a:solidFill>
              </a:rPr>
              <a:t>peduli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terhadap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semua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individu</a:t>
            </a:r>
            <a:r>
              <a:rPr lang="en-ID" dirty="0">
                <a:solidFill>
                  <a:schemeClr val="bg1"/>
                </a:solidFill>
              </a:rPr>
              <a:t>, </a:t>
            </a:r>
            <a:r>
              <a:rPr lang="en-ID" dirty="0" err="1">
                <a:solidFill>
                  <a:schemeClr val="bg1"/>
                </a:solidFill>
              </a:rPr>
              <a:t>sesuai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dengan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semangat</a:t>
            </a:r>
            <a:r>
              <a:rPr lang="en-ID" dirty="0">
                <a:solidFill>
                  <a:schemeClr val="bg1"/>
                </a:solidFill>
              </a:rPr>
              <a:t> GEDSI.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9E2E6-BE0F-0998-6871-94954AB3CECD}"/>
              </a:ext>
            </a:extLst>
          </p:cNvPr>
          <p:cNvSpPr txBox="1"/>
          <p:nvPr/>
        </p:nvSpPr>
        <p:spPr>
          <a:xfrm>
            <a:off x="7062175" y="4085011"/>
            <a:ext cx="497694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sv-SE" sz="1400" dirty="0"/>
              <a:t>Inklusi sosial: Islam menekankan pentingnya inklusi sosial sebagai nilai inti dalam menciptakan masyarakat yang harmonis dan adil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980100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B4F7D-A519-9EBF-34AF-FB4DF80A6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18BF8DC4-0E7D-903C-3A7B-059C750F03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AF99478-85C0-FD75-B13F-436938F6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GEDSI Dalam Perspektif Agama </a:t>
            </a:r>
            <a:r>
              <a:rPr lang="en-US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Khatolik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43259B4B-56DE-28A2-6BE1-DF41FE619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341D986-60D7-8307-3747-779676DAF587}"/>
              </a:ext>
            </a:extLst>
          </p:cNvPr>
          <p:cNvGrpSpPr/>
          <p:nvPr/>
        </p:nvGrpSpPr>
        <p:grpSpPr>
          <a:xfrm>
            <a:off x="406447" y="915493"/>
            <a:ext cx="6654800" cy="4659463"/>
            <a:chOff x="251068" y="1235683"/>
            <a:chExt cx="6654800" cy="46594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462E009-6D37-BF27-C0A7-059A40661AA9}"/>
                </a:ext>
              </a:extLst>
            </p:cNvPr>
            <p:cNvSpPr/>
            <p:nvPr/>
          </p:nvSpPr>
          <p:spPr>
            <a:xfrm>
              <a:off x="251068" y="1235683"/>
              <a:ext cx="6654800" cy="4659463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36AE8E8-8706-96CB-2306-E3575A77D437}"/>
                </a:ext>
              </a:extLst>
            </p:cNvPr>
            <p:cNvSpPr/>
            <p:nvPr/>
          </p:nvSpPr>
          <p:spPr>
            <a:xfrm>
              <a:off x="2410569" y="2332825"/>
              <a:ext cx="2616200" cy="2015066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D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D9D328A-DE97-B2CF-D986-5EC1C17AEED5}"/>
                </a:ext>
              </a:extLst>
            </p:cNvPr>
            <p:cNvSpPr/>
            <p:nvPr/>
          </p:nvSpPr>
          <p:spPr>
            <a:xfrm>
              <a:off x="3049960" y="2826953"/>
              <a:ext cx="1342070" cy="9567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Agama </a:t>
              </a:r>
              <a:r>
                <a:rPr lang="en-US" dirty="0" err="1"/>
                <a:t>Katholik</a:t>
              </a:r>
              <a:endParaRPr lang="en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0F983E-79F8-4CE2-AC4B-8B2080673AAF}"/>
                </a:ext>
              </a:extLst>
            </p:cNvPr>
            <p:cNvSpPr/>
            <p:nvPr/>
          </p:nvSpPr>
          <p:spPr>
            <a:xfrm>
              <a:off x="2457733" y="1529985"/>
              <a:ext cx="2590800" cy="30152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Kesetaraan</a:t>
              </a:r>
              <a:r>
                <a:rPr lang="en-US" dirty="0"/>
                <a:t> Gender</a:t>
              </a:r>
              <a:endParaRPr lang="en-ID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DF2BEA-3CF6-AA2B-24E0-71ABA73506AD}"/>
                </a:ext>
              </a:extLst>
            </p:cNvPr>
            <p:cNvSpPr/>
            <p:nvPr/>
          </p:nvSpPr>
          <p:spPr>
            <a:xfrm>
              <a:off x="2489247" y="4873063"/>
              <a:ext cx="2616200" cy="28786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Disabilitas</a:t>
              </a:r>
              <a:endParaRPr lang="en-ID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699AA1B-12BE-DE27-F5EE-A6769F08C6A3}"/>
                </a:ext>
              </a:extLst>
            </p:cNvPr>
            <p:cNvSpPr/>
            <p:nvPr/>
          </p:nvSpPr>
          <p:spPr>
            <a:xfrm>
              <a:off x="5286641" y="3057730"/>
              <a:ext cx="1503578" cy="82095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sosial</a:t>
              </a:r>
              <a:endParaRPr lang="en-ID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42070CA1-C324-202A-024E-2981BF9FCA22}"/>
                </a:ext>
              </a:extLst>
            </p:cNvPr>
            <p:cNvSpPr/>
            <p:nvPr/>
          </p:nvSpPr>
          <p:spPr>
            <a:xfrm rot="10800000">
              <a:off x="4775152" y="3340358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3910944B-B486-789D-1078-312179C8E318}"/>
                </a:ext>
              </a:extLst>
            </p:cNvPr>
            <p:cNvSpPr/>
            <p:nvPr/>
          </p:nvSpPr>
          <p:spPr>
            <a:xfrm rot="5400000">
              <a:off x="3490383" y="200629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74B1E39-B127-1958-B5FB-0B84AB2DC37D}"/>
              </a:ext>
            </a:extLst>
          </p:cNvPr>
          <p:cNvSpPr txBox="1"/>
          <p:nvPr/>
        </p:nvSpPr>
        <p:spPr>
          <a:xfrm>
            <a:off x="7226672" y="1311363"/>
            <a:ext cx="4790873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b="1" dirty="0" err="1"/>
              <a:t>Kesetaraan</a:t>
            </a:r>
            <a:r>
              <a:rPr lang="en-ID" sz="1400" b="1" dirty="0"/>
              <a:t> gender</a:t>
            </a:r>
            <a:r>
              <a:rPr lang="en-ID" sz="1400" dirty="0"/>
              <a:t>: </a:t>
            </a:r>
            <a:r>
              <a:rPr lang="en-ID" sz="1400" dirty="0" err="1"/>
              <a:t>Gereja</a:t>
            </a:r>
            <a:r>
              <a:rPr lang="en-ID" sz="1400" dirty="0"/>
              <a:t> </a:t>
            </a:r>
            <a:r>
              <a:rPr lang="en-ID" sz="1400" dirty="0" err="1"/>
              <a:t>Katolik</a:t>
            </a:r>
            <a:r>
              <a:rPr lang="en-ID" sz="1400" dirty="0"/>
              <a:t> </a:t>
            </a:r>
            <a:r>
              <a:rPr lang="en-ID" sz="1400" dirty="0" err="1"/>
              <a:t>menegaskan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orang </a:t>
            </a:r>
            <a:r>
              <a:rPr lang="en-ID" sz="1400" dirty="0" err="1"/>
              <a:t>diciptakan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gambar</a:t>
            </a:r>
            <a:r>
              <a:rPr lang="en-ID" sz="1400" dirty="0"/>
              <a:t> dan </a:t>
            </a:r>
            <a:r>
              <a:rPr lang="en-ID" sz="1400" dirty="0" err="1"/>
              <a:t>rupa</a:t>
            </a:r>
            <a:r>
              <a:rPr lang="en-ID" sz="1400" dirty="0"/>
              <a:t> Allah, yang </a:t>
            </a:r>
            <a:r>
              <a:rPr lang="en-ID" sz="1400" dirty="0" err="1"/>
              <a:t>berarti</a:t>
            </a:r>
            <a:r>
              <a:rPr lang="en-ID" sz="1400" dirty="0"/>
              <a:t> </a:t>
            </a:r>
            <a:r>
              <a:rPr lang="en-ID" sz="1400" dirty="0" err="1"/>
              <a:t>laki-laki</a:t>
            </a:r>
            <a:r>
              <a:rPr lang="en-ID" sz="1400" dirty="0"/>
              <a:t> dan </a:t>
            </a:r>
            <a:r>
              <a:rPr lang="en-ID" sz="1400" dirty="0" err="1"/>
              <a:t>perempuan</a:t>
            </a:r>
            <a:r>
              <a:rPr lang="en-ID" sz="1400" dirty="0"/>
              <a:t>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martabat</a:t>
            </a:r>
            <a:r>
              <a:rPr lang="en-ID" sz="1400" dirty="0"/>
              <a:t> yang </a:t>
            </a:r>
            <a:r>
              <a:rPr lang="en-ID" sz="1400" dirty="0" err="1"/>
              <a:t>sama</a:t>
            </a:r>
            <a:r>
              <a:rPr lang="en-ID" sz="1400" dirty="0"/>
              <a:t>. (Surat </a:t>
            </a:r>
            <a:r>
              <a:rPr lang="en-ID" sz="1400" dirty="0" err="1"/>
              <a:t>Kejadian</a:t>
            </a:r>
            <a:r>
              <a:rPr lang="en-ID" sz="1400" dirty="0"/>
              <a:t> 1: 26-27)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7DAD83-65F7-0F2A-34B4-96B25DBCAC94}"/>
              </a:ext>
            </a:extLst>
          </p:cNvPr>
          <p:cNvSpPr txBox="1"/>
          <p:nvPr/>
        </p:nvSpPr>
        <p:spPr>
          <a:xfrm>
            <a:off x="7287205" y="2552728"/>
            <a:ext cx="4730340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b="1" dirty="0" err="1"/>
              <a:t>Inlusi</a:t>
            </a:r>
            <a:r>
              <a:rPr lang="en-ID" sz="1400" b="1" dirty="0"/>
              <a:t> </a:t>
            </a:r>
            <a:r>
              <a:rPr lang="en-ID" sz="1400" b="1" dirty="0" err="1"/>
              <a:t>disabilitas:</a:t>
            </a:r>
            <a:r>
              <a:rPr lang="en-ID" sz="1400" dirty="0" err="1"/>
              <a:t>Gereja</a:t>
            </a:r>
            <a:r>
              <a:rPr lang="en-ID" sz="1400" dirty="0"/>
              <a:t> </a:t>
            </a:r>
            <a:r>
              <a:rPr lang="en-ID" sz="1400" dirty="0" err="1"/>
              <a:t>Katolik</a:t>
            </a:r>
            <a:r>
              <a:rPr lang="en-ID" sz="1400" dirty="0"/>
              <a:t> </a:t>
            </a:r>
            <a:r>
              <a:rPr lang="en-ID" sz="1400" dirty="0" err="1"/>
              <a:t>berupaya</a:t>
            </a:r>
            <a:r>
              <a:rPr lang="en-ID" sz="1400" dirty="0"/>
              <a:t> </a:t>
            </a:r>
            <a:r>
              <a:rPr lang="en-ID" sz="1400" dirty="0" err="1"/>
              <a:t>menciptakan</a:t>
            </a:r>
            <a:r>
              <a:rPr lang="en-ID" sz="1400" dirty="0"/>
              <a:t> </a:t>
            </a:r>
            <a:r>
              <a:rPr lang="en-ID" sz="1400" dirty="0" err="1"/>
              <a:t>ruang</a:t>
            </a:r>
            <a:r>
              <a:rPr lang="en-ID" sz="1400" dirty="0"/>
              <a:t> yang </a:t>
            </a:r>
            <a:r>
              <a:rPr lang="en-ID" sz="1400" dirty="0" err="1"/>
              <a:t>inklusif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</a:t>
            </a:r>
            <a:r>
              <a:rPr lang="en-ID" sz="1400" dirty="0" err="1"/>
              <a:t>umat</a:t>
            </a:r>
            <a:r>
              <a:rPr lang="en-ID" sz="1400" dirty="0"/>
              <a:t>, </a:t>
            </a:r>
            <a:r>
              <a:rPr lang="en-ID" sz="1400" dirty="0" err="1"/>
              <a:t>termasuk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8FFCA4-42C7-86F0-88B4-9A8CC8DEEF93}"/>
              </a:ext>
            </a:extLst>
          </p:cNvPr>
          <p:cNvSpPr txBox="1"/>
          <p:nvPr/>
        </p:nvSpPr>
        <p:spPr>
          <a:xfrm>
            <a:off x="7299556" y="4357143"/>
            <a:ext cx="4687197" cy="80021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b="1" dirty="0" err="1"/>
              <a:t>Doktrin</a:t>
            </a:r>
            <a:r>
              <a:rPr lang="en-ID" sz="1400" b="1" dirty="0"/>
              <a:t> Sosial </a:t>
            </a:r>
            <a:r>
              <a:rPr lang="en-ID" sz="1400" b="1" dirty="0" err="1"/>
              <a:t>Gereja</a:t>
            </a:r>
            <a:r>
              <a:rPr lang="en-ID" sz="1400" dirty="0"/>
              <a:t>: </a:t>
            </a:r>
            <a:r>
              <a:rPr lang="en-ID" sz="1400" dirty="0" err="1"/>
              <a:t>Ajaran</a:t>
            </a:r>
            <a:r>
              <a:rPr lang="en-ID" sz="1400" dirty="0"/>
              <a:t> </a:t>
            </a:r>
            <a:r>
              <a:rPr lang="en-ID" sz="1400" dirty="0" err="1"/>
              <a:t>sosial</a:t>
            </a:r>
            <a:r>
              <a:rPr lang="en-ID" sz="1400" dirty="0"/>
              <a:t> </a:t>
            </a:r>
            <a:r>
              <a:rPr lang="en-ID" sz="1400" dirty="0" err="1"/>
              <a:t>Gereja</a:t>
            </a:r>
            <a:r>
              <a:rPr lang="en-ID" sz="1400" dirty="0"/>
              <a:t>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kesetaraan</a:t>
            </a:r>
            <a:r>
              <a:rPr lang="en-ID" sz="1400" dirty="0"/>
              <a:t> </a:t>
            </a:r>
            <a:r>
              <a:rPr lang="en-ID" sz="1400" dirty="0" err="1"/>
              <a:t>hak</a:t>
            </a:r>
            <a:r>
              <a:rPr lang="en-ID" sz="1400" dirty="0"/>
              <a:t> dan </a:t>
            </a:r>
            <a:r>
              <a:rPr lang="en-ID" sz="1400" dirty="0" err="1"/>
              <a:t>kesempatan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</a:t>
            </a:r>
            <a:r>
              <a:rPr lang="en-ID" sz="1400" dirty="0" err="1"/>
              <a:t>laki-laki</a:t>
            </a:r>
            <a:r>
              <a:rPr lang="en-ID" sz="1400" dirty="0"/>
              <a:t> dan </a:t>
            </a:r>
            <a:r>
              <a:rPr lang="en-ID" sz="1400" dirty="0" err="1"/>
              <a:t>perempuan</a:t>
            </a:r>
            <a:r>
              <a:rPr lang="en-ID" sz="1400" dirty="0"/>
              <a:t>, </a:t>
            </a:r>
            <a:r>
              <a:rPr lang="en-ID" sz="1400" dirty="0" err="1"/>
              <a:t>baik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keluarga</a:t>
            </a:r>
            <a:r>
              <a:rPr lang="en-ID" sz="1400" dirty="0"/>
              <a:t>, </a:t>
            </a:r>
            <a:r>
              <a:rPr lang="en-ID" sz="1400" dirty="0" err="1"/>
              <a:t>pekerjaan</a:t>
            </a:r>
            <a:r>
              <a:rPr lang="en-ID" sz="1400" dirty="0"/>
              <a:t>, </a:t>
            </a:r>
            <a:r>
              <a:rPr lang="en-ID" sz="1400" dirty="0" err="1"/>
              <a:t>maupun</a:t>
            </a:r>
            <a:r>
              <a:rPr lang="en-ID" sz="1400" dirty="0"/>
              <a:t> </a:t>
            </a:r>
            <a:r>
              <a:rPr lang="en-ID" sz="1400" dirty="0" err="1"/>
              <a:t>masyarakat</a:t>
            </a:r>
            <a:r>
              <a:rPr lang="en-ID" dirty="0"/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5CD620-AB73-E061-9EE4-2134AB883BA8}"/>
              </a:ext>
            </a:extLst>
          </p:cNvPr>
          <p:cNvSpPr txBox="1"/>
          <p:nvPr/>
        </p:nvSpPr>
        <p:spPr>
          <a:xfrm>
            <a:off x="7390705" y="5383065"/>
            <a:ext cx="4697797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b="1" dirty="0" err="1"/>
              <a:t>Panggilan</a:t>
            </a:r>
            <a:r>
              <a:rPr lang="en-ID" sz="1400" b="1" dirty="0"/>
              <a:t> Unik dan </a:t>
            </a:r>
            <a:r>
              <a:rPr lang="en-ID" sz="1400" b="1" dirty="0" err="1"/>
              <a:t>Pelayanan</a:t>
            </a:r>
            <a:r>
              <a:rPr lang="en-ID" sz="1400" dirty="0"/>
              <a:t>: </a:t>
            </a:r>
            <a:r>
              <a:rPr lang="en-ID" sz="1400" dirty="0" err="1"/>
              <a:t>Gereja</a:t>
            </a:r>
            <a:r>
              <a:rPr lang="en-ID" sz="1400" dirty="0"/>
              <a:t> </a:t>
            </a:r>
            <a:r>
              <a:rPr lang="en-ID" sz="1400" dirty="0" err="1"/>
              <a:t>Katolik</a:t>
            </a:r>
            <a:r>
              <a:rPr lang="en-ID" sz="1400" dirty="0"/>
              <a:t> </a:t>
            </a:r>
            <a:r>
              <a:rPr lang="en-ID" sz="1400" dirty="0" err="1"/>
              <a:t>mengajarkan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laki-laki</a:t>
            </a:r>
            <a:r>
              <a:rPr lang="en-ID" sz="1400" dirty="0"/>
              <a:t> dan </a:t>
            </a:r>
            <a:r>
              <a:rPr lang="en-ID" sz="1400" dirty="0" err="1"/>
              <a:t>perempuan</a:t>
            </a:r>
            <a:r>
              <a:rPr lang="en-ID" sz="1400" dirty="0"/>
              <a:t>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panggilan</a:t>
            </a:r>
            <a:r>
              <a:rPr lang="en-ID" sz="1400" dirty="0"/>
              <a:t> </a:t>
            </a:r>
            <a:r>
              <a:rPr lang="en-ID" sz="1400" dirty="0" err="1"/>
              <a:t>unik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Tuhan, dan </a:t>
            </a:r>
            <a:r>
              <a:rPr lang="en-ID" sz="1400" dirty="0" err="1"/>
              <a:t>melalui</a:t>
            </a:r>
            <a:r>
              <a:rPr lang="en-ID" sz="1400" dirty="0"/>
              <a:t> </a:t>
            </a:r>
            <a:r>
              <a:rPr lang="en-ID" sz="1400" dirty="0" err="1"/>
              <a:t>peran</a:t>
            </a:r>
            <a:r>
              <a:rPr lang="en-ID" sz="1400" dirty="0"/>
              <a:t> masing-masing, </a:t>
            </a:r>
            <a:r>
              <a:rPr lang="en-ID" sz="1400" dirty="0" err="1"/>
              <a:t>mereka</a:t>
            </a:r>
            <a:r>
              <a:rPr lang="en-ID" sz="1400" dirty="0"/>
              <a:t>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melayani</a:t>
            </a:r>
            <a:r>
              <a:rPr lang="en-ID" sz="1400" dirty="0"/>
              <a:t> dan </a:t>
            </a:r>
            <a:r>
              <a:rPr lang="en-ID" sz="1400" dirty="0" err="1"/>
              <a:t>memperkaya</a:t>
            </a:r>
            <a:r>
              <a:rPr lang="en-ID" sz="1400" dirty="0"/>
              <a:t> </a:t>
            </a:r>
            <a:r>
              <a:rPr lang="en-ID" sz="1400" dirty="0" err="1"/>
              <a:t>komunitas</a:t>
            </a:r>
            <a:r>
              <a:rPr lang="en-ID" sz="1400" dirty="0"/>
              <a:t> </a:t>
            </a:r>
            <a:r>
              <a:rPr lang="en-ID" sz="1400" dirty="0" err="1"/>
              <a:t>Gereja</a:t>
            </a:r>
            <a:r>
              <a:rPr lang="en-ID" sz="1400" dirty="0"/>
              <a:t> dan dunia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53D7E188-24B2-A9B4-9055-DDA6FAF033E7}"/>
              </a:ext>
            </a:extLst>
          </p:cNvPr>
          <p:cNvSpPr/>
          <p:nvPr/>
        </p:nvSpPr>
        <p:spPr>
          <a:xfrm rot="16200000">
            <a:off x="3658509" y="4184561"/>
            <a:ext cx="410634" cy="177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0D6CCEF-C4F7-C985-2183-4CA5258FAADB}"/>
              </a:ext>
            </a:extLst>
          </p:cNvPr>
          <p:cNvSpPr txBox="1"/>
          <p:nvPr/>
        </p:nvSpPr>
        <p:spPr>
          <a:xfrm>
            <a:off x="172259" y="5717847"/>
            <a:ext cx="7123175" cy="95410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 err="1">
                <a:solidFill>
                  <a:schemeClr val="bg1"/>
                </a:solidFill>
              </a:rPr>
              <a:t>Gereja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Katholik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mengajarkan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bahwa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setiap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individu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diciptakan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menurut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gambar</a:t>
            </a:r>
            <a:r>
              <a:rPr lang="en-ID" sz="1400" dirty="0">
                <a:solidFill>
                  <a:schemeClr val="bg1"/>
                </a:solidFill>
              </a:rPr>
              <a:t> dan </a:t>
            </a:r>
            <a:r>
              <a:rPr lang="en-ID" sz="1400" dirty="0" err="1">
                <a:solidFill>
                  <a:schemeClr val="bg1"/>
                </a:solidFill>
              </a:rPr>
              <a:t>rupa</a:t>
            </a:r>
            <a:r>
              <a:rPr lang="en-ID" sz="1400" dirty="0">
                <a:solidFill>
                  <a:schemeClr val="bg1"/>
                </a:solidFill>
              </a:rPr>
              <a:t> Allah, </a:t>
            </a:r>
            <a:r>
              <a:rPr lang="en-ID" sz="1400" dirty="0" err="1">
                <a:solidFill>
                  <a:schemeClr val="bg1"/>
                </a:solidFill>
              </a:rPr>
              <a:t>sehingga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memiliki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nilai</a:t>
            </a:r>
            <a:r>
              <a:rPr lang="en-ID" sz="1400" dirty="0">
                <a:solidFill>
                  <a:schemeClr val="bg1"/>
                </a:solidFill>
              </a:rPr>
              <a:t> dan </a:t>
            </a:r>
            <a:r>
              <a:rPr lang="en-ID" sz="1400" dirty="0" err="1">
                <a:solidFill>
                  <a:schemeClr val="bg1"/>
                </a:solidFill>
              </a:rPr>
              <a:t>martabat</a:t>
            </a:r>
            <a:r>
              <a:rPr lang="en-ID" sz="1400" dirty="0">
                <a:solidFill>
                  <a:schemeClr val="bg1"/>
                </a:solidFill>
              </a:rPr>
              <a:t> yang </a:t>
            </a:r>
            <a:r>
              <a:rPr lang="en-ID" sz="1400" dirty="0" err="1">
                <a:solidFill>
                  <a:schemeClr val="bg1"/>
                </a:solidFill>
              </a:rPr>
              <a:t>sama</a:t>
            </a:r>
            <a:r>
              <a:rPr lang="en-ID" sz="1400" dirty="0">
                <a:solidFill>
                  <a:schemeClr val="bg1"/>
                </a:solidFill>
              </a:rPr>
              <a:t>. Oleh </a:t>
            </a:r>
            <a:r>
              <a:rPr lang="en-ID" sz="1400" dirty="0" err="1">
                <a:solidFill>
                  <a:schemeClr val="bg1"/>
                </a:solidFill>
              </a:rPr>
              <a:t>karena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itu</a:t>
            </a:r>
            <a:r>
              <a:rPr lang="en-ID" sz="1400" dirty="0">
                <a:solidFill>
                  <a:schemeClr val="bg1"/>
                </a:solidFill>
              </a:rPr>
              <a:t>, </a:t>
            </a:r>
            <a:r>
              <a:rPr lang="en-ID" sz="1400" dirty="0" err="1">
                <a:solidFill>
                  <a:schemeClr val="bg1"/>
                </a:solidFill>
              </a:rPr>
              <a:t>kesetaraan</a:t>
            </a:r>
            <a:r>
              <a:rPr lang="en-ID" sz="1400" dirty="0">
                <a:solidFill>
                  <a:schemeClr val="bg1"/>
                </a:solidFill>
              </a:rPr>
              <a:t> gender, </a:t>
            </a:r>
            <a:r>
              <a:rPr lang="en-ID" sz="1400" dirty="0" err="1">
                <a:solidFill>
                  <a:schemeClr val="bg1"/>
                </a:solidFill>
              </a:rPr>
              <a:t>penerimaan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terhadap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penyandang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disabilitas</a:t>
            </a:r>
            <a:r>
              <a:rPr lang="en-ID" sz="1400" dirty="0">
                <a:solidFill>
                  <a:schemeClr val="bg1"/>
                </a:solidFill>
              </a:rPr>
              <a:t>, dan </a:t>
            </a:r>
            <a:r>
              <a:rPr lang="en-ID" sz="1400" dirty="0" err="1">
                <a:solidFill>
                  <a:schemeClr val="bg1"/>
                </a:solidFill>
              </a:rPr>
              <a:t>inklusi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sosial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sejalan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dengan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nilai-nilai</a:t>
            </a:r>
            <a:r>
              <a:rPr lang="en-ID" sz="1400" dirty="0">
                <a:solidFill>
                  <a:schemeClr val="bg1"/>
                </a:solidFill>
              </a:rPr>
              <a:t> inti </a:t>
            </a:r>
            <a:r>
              <a:rPr lang="en-ID" sz="1400" dirty="0" err="1">
                <a:solidFill>
                  <a:schemeClr val="bg1"/>
                </a:solidFill>
              </a:rPr>
              <a:t>iman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Katolik</a:t>
            </a:r>
            <a:endParaRPr lang="en-ID" sz="1400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CA3A049-2A6E-B675-B2F7-E725AF3F930C}"/>
              </a:ext>
            </a:extLst>
          </p:cNvPr>
          <p:cNvSpPr txBox="1"/>
          <p:nvPr/>
        </p:nvSpPr>
        <p:spPr>
          <a:xfrm>
            <a:off x="7277985" y="3432848"/>
            <a:ext cx="4730340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b="1" dirty="0" err="1"/>
              <a:t>Inlusi</a:t>
            </a:r>
            <a:r>
              <a:rPr lang="en-ID" sz="1400" b="1" dirty="0"/>
              <a:t> </a:t>
            </a:r>
            <a:r>
              <a:rPr lang="en-ID" sz="1400" b="1" dirty="0" err="1"/>
              <a:t>sosial</a:t>
            </a:r>
            <a:r>
              <a:rPr lang="en-ID" sz="1400" b="1" dirty="0"/>
              <a:t>: </a:t>
            </a:r>
            <a:r>
              <a:rPr lang="en-ID" sz="1400" dirty="0" err="1"/>
              <a:t>Gereja</a:t>
            </a:r>
            <a:r>
              <a:rPr lang="en-ID" sz="1400" dirty="0"/>
              <a:t> </a:t>
            </a:r>
            <a:r>
              <a:rPr lang="en-ID" sz="1400" dirty="0" err="1"/>
              <a:t>Katolik</a:t>
            </a:r>
            <a:r>
              <a:rPr lang="en-ID" sz="1400" dirty="0"/>
              <a:t> </a:t>
            </a:r>
            <a:r>
              <a:rPr lang="en-ID" sz="1400" dirty="0" err="1"/>
              <a:t>berupaya</a:t>
            </a:r>
            <a:r>
              <a:rPr lang="en-ID" sz="1400" dirty="0"/>
              <a:t> </a:t>
            </a:r>
            <a:r>
              <a:rPr lang="en-ID" sz="1400" dirty="0" err="1"/>
              <a:t>menciptakan</a:t>
            </a:r>
            <a:r>
              <a:rPr lang="en-ID" sz="1400" dirty="0"/>
              <a:t> </a:t>
            </a:r>
            <a:r>
              <a:rPr lang="en-ID" sz="1400" dirty="0" err="1"/>
              <a:t>ruang</a:t>
            </a:r>
            <a:r>
              <a:rPr lang="en-ID" sz="1400" dirty="0"/>
              <a:t> yang </a:t>
            </a:r>
            <a:r>
              <a:rPr lang="en-ID" sz="1400" dirty="0" err="1"/>
              <a:t>inklusif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</a:t>
            </a:r>
            <a:r>
              <a:rPr lang="en-ID" sz="1400" dirty="0" err="1"/>
              <a:t>umat</a:t>
            </a:r>
            <a:r>
              <a:rPr lang="en-ID" sz="1400" dirty="0"/>
              <a:t>, </a:t>
            </a:r>
            <a:r>
              <a:rPr lang="en-ID" sz="1400" dirty="0" err="1"/>
              <a:t>termasuk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 dan </a:t>
            </a:r>
            <a:r>
              <a:rPr lang="en-ID" sz="1400" dirty="0" err="1"/>
              <a:t>kelompok</a:t>
            </a:r>
            <a:r>
              <a:rPr lang="en-ID" sz="1400" dirty="0"/>
              <a:t> marginal lain</a:t>
            </a:r>
          </a:p>
        </p:txBody>
      </p:sp>
    </p:spTree>
    <p:extLst>
      <p:ext uri="{BB962C8B-B14F-4D97-AF65-F5344CB8AC3E}">
        <p14:creationId xmlns:p14="http://schemas.microsoft.com/office/powerpoint/2010/main" val="300808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D7AF-C0A5-CEAC-CE25-D83CC60D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91C67F34-5180-740E-96BC-B8C4C4923E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52142EA-57AB-AC41-2785-8F6EF1627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GEDSI Dalam Perspektif Agama Kristen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6C089B1A-0F23-2F3F-B81D-74F7C6519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2255FA6-9B54-727D-35AC-D880747C1379}"/>
              </a:ext>
            </a:extLst>
          </p:cNvPr>
          <p:cNvGrpSpPr/>
          <p:nvPr/>
        </p:nvGrpSpPr>
        <p:grpSpPr>
          <a:xfrm>
            <a:off x="306520" y="1283166"/>
            <a:ext cx="6654800" cy="4659463"/>
            <a:chOff x="251068" y="1235683"/>
            <a:chExt cx="6654800" cy="46594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DCB7F22-4739-9CC2-10C7-8B0C4229C2FD}"/>
                </a:ext>
              </a:extLst>
            </p:cNvPr>
            <p:cNvSpPr/>
            <p:nvPr/>
          </p:nvSpPr>
          <p:spPr>
            <a:xfrm>
              <a:off x="251068" y="1235683"/>
              <a:ext cx="6654800" cy="4659463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9AC63FB-2AF1-31D2-D3F3-CC48143DB9B8}"/>
                </a:ext>
              </a:extLst>
            </p:cNvPr>
            <p:cNvSpPr/>
            <p:nvPr/>
          </p:nvSpPr>
          <p:spPr>
            <a:xfrm>
              <a:off x="2410569" y="2332825"/>
              <a:ext cx="2616200" cy="2015066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D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F5C4836-C0EE-9904-B1B1-DF0943B4740E}"/>
                </a:ext>
              </a:extLst>
            </p:cNvPr>
            <p:cNvSpPr/>
            <p:nvPr/>
          </p:nvSpPr>
          <p:spPr>
            <a:xfrm>
              <a:off x="3049960" y="2826953"/>
              <a:ext cx="1342070" cy="9567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Agama Kristen</a:t>
              </a:r>
              <a:endParaRPr lang="en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D77384-C012-6029-366C-5B2D3E2036BE}"/>
                </a:ext>
              </a:extLst>
            </p:cNvPr>
            <p:cNvSpPr/>
            <p:nvPr/>
          </p:nvSpPr>
          <p:spPr>
            <a:xfrm>
              <a:off x="2423269" y="1527537"/>
              <a:ext cx="2590800" cy="30152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Kesetaraan</a:t>
              </a:r>
              <a:r>
                <a:rPr lang="en-US" dirty="0"/>
                <a:t> Gender</a:t>
              </a:r>
              <a:endParaRPr lang="en-ID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BAC246-4769-855E-C5F3-3A8B00F7E965}"/>
                </a:ext>
              </a:extLst>
            </p:cNvPr>
            <p:cNvSpPr/>
            <p:nvPr/>
          </p:nvSpPr>
          <p:spPr>
            <a:xfrm>
              <a:off x="5286641" y="3057730"/>
              <a:ext cx="1503578" cy="82095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Sosial</a:t>
              </a:r>
              <a:endParaRPr lang="en-ID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CFCF4C47-32E5-09B3-59B9-918168664A23}"/>
                </a:ext>
              </a:extLst>
            </p:cNvPr>
            <p:cNvSpPr/>
            <p:nvPr/>
          </p:nvSpPr>
          <p:spPr>
            <a:xfrm rot="10800000">
              <a:off x="4775152" y="3340358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562D4178-1AFB-387E-1F9C-C6C7CA0E9617}"/>
                </a:ext>
              </a:extLst>
            </p:cNvPr>
            <p:cNvSpPr/>
            <p:nvPr/>
          </p:nvSpPr>
          <p:spPr>
            <a:xfrm>
              <a:off x="2071854" y="329040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1E7A588E-5B7A-75B0-16AA-568261F9E2AE}"/>
                </a:ext>
              </a:extLst>
            </p:cNvPr>
            <p:cNvSpPr/>
            <p:nvPr/>
          </p:nvSpPr>
          <p:spPr>
            <a:xfrm rot="5400000">
              <a:off x="3490383" y="200629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FB8CE3D-A9E6-E9F6-EF72-25A8C115F801}"/>
              </a:ext>
            </a:extLst>
          </p:cNvPr>
          <p:cNvSpPr txBox="1"/>
          <p:nvPr/>
        </p:nvSpPr>
        <p:spPr>
          <a:xfrm>
            <a:off x="7226672" y="1033283"/>
            <a:ext cx="4790873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1.Kesetaraan Gender: </a:t>
            </a:r>
            <a:r>
              <a:rPr lang="en-ID" sz="1400" dirty="0" err="1"/>
              <a:t>Ajaran</a:t>
            </a:r>
            <a:r>
              <a:rPr lang="en-ID" sz="1400" dirty="0"/>
              <a:t> agama Kristen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laki-laki</a:t>
            </a:r>
            <a:r>
              <a:rPr lang="en-ID" sz="1400" dirty="0"/>
              <a:t> dan </a:t>
            </a:r>
            <a:r>
              <a:rPr lang="en-ID" sz="1400" dirty="0" err="1"/>
              <a:t>perempuan</a:t>
            </a:r>
            <a:r>
              <a:rPr lang="en-ID" sz="1400" dirty="0"/>
              <a:t> </a:t>
            </a:r>
            <a:r>
              <a:rPr lang="en-ID" sz="1400" dirty="0" err="1"/>
              <a:t>diciptakan</a:t>
            </a:r>
            <a:r>
              <a:rPr lang="en-ID" sz="1400" dirty="0"/>
              <a:t> </a:t>
            </a:r>
            <a:r>
              <a:rPr lang="en-ID" sz="1400" dirty="0" err="1"/>
              <a:t>setara</a:t>
            </a:r>
            <a:r>
              <a:rPr lang="en-ID" sz="1400" dirty="0"/>
              <a:t> di </a:t>
            </a:r>
            <a:r>
              <a:rPr lang="en-ID" sz="1400" dirty="0" err="1"/>
              <a:t>hadapan</a:t>
            </a:r>
            <a:r>
              <a:rPr lang="en-ID" sz="1400" dirty="0"/>
              <a:t> Tuhan. Dalam </a:t>
            </a:r>
            <a:r>
              <a:rPr lang="en-ID" sz="1400" dirty="0" err="1"/>
              <a:t>Alkitab</a:t>
            </a:r>
            <a:r>
              <a:rPr lang="en-ID" sz="1400" dirty="0"/>
              <a:t>, Galatia 3:28 </a:t>
            </a:r>
            <a:r>
              <a:rPr lang="en-ID" sz="1400" dirty="0" err="1"/>
              <a:t>menyatakan</a:t>
            </a:r>
            <a:r>
              <a:rPr lang="en-ID" sz="1400" dirty="0"/>
              <a:t>, "Dalam </a:t>
            </a:r>
            <a:r>
              <a:rPr lang="en-ID" sz="1400" dirty="0" err="1"/>
              <a:t>Kristus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ada</a:t>
            </a:r>
            <a:r>
              <a:rPr lang="en-ID" sz="1400" dirty="0"/>
              <a:t> orang </a:t>
            </a:r>
            <a:r>
              <a:rPr lang="en-ID" sz="1400" dirty="0" err="1"/>
              <a:t>Yahudi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orang Yunani,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ada</a:t>
            </a:r>
            <a:r>
              <a:rPr lang="en-ID" sz="1400" dirty="0"/>
              <a:t> hamba </a:t>
            </a:r>
            <a:r>
              <a:rPr lang="en-ID" sz="1400" dirty="0" err="1"/>
              <a:t>atau</a:t>
            </a:r>
            <a:r>
              <a:rPr lang="en-ID" sz="1400" dirty="0"/>
              <a:t> orang </a:t>
            </a:r>
            <a:r>
              <a:rPr lang="en-ID" sz="1400" dirty="0" err="1"/>
              <a:t>merdeka</a:t>
            </a:r>
            <a:r>
              <a:rPr lang="en-ID" sz="1400" dirty="0"/>
              <a:t>,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ada</a:t>
            </a:r>
            <a:r>
              <a:rPr lang="en-ID" sz="1400" dirty="0"/>
              <a:t> </a:t>
            </a:r>
            <a:r>
              <a:rPr lang="en-ID" sz="1400" dirty="0" err="1"/>
              <a:t>laki-laki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perempuan</a:t>
            </a:r>
            <a:r>
              <a:rPr lang="en-ID" sz="1400" dirty="0"/>
              <a:t>,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kamu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satu</a:t>
            </a:r>
            <a:r>
              <a:rPr lang="en-ID" sz="1400" dirty="0"/>
              <a:t> di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Kristus</a:t>
            </a:r>
            <a:r>
              <a:rPr lang="en-ID" sz="1400" dirty="0"/>
              <a:t> </a:t>
            </a:r>
            <a:r>
              <a:rPr lang="en-ID" sz="1400" dirty="0" err="1"/>
              <a:t>Yesus</a:t>
            </a:r>
            <a:r>
              <a:rPr lang="en-ID" sz="1400" dirty="0"/>
              <a:t>."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FFE3A7-27A3-B67F-2989-60BB6F7FA995}"/>
              </a:ext>
            </a:extLst>
          </p:cNvPr>
          <p:cNvSpPr txBox="1"/>
          <p:nvPr/>
        </p:nvSpPr>
        <p:spPr>
          <a:xfrm>
            <a:off x="7287205" y="2660305"/>
            <a:ext cx="4730340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2.Penyertaan </a:t>
            </a:r>
            <a:r>
              <a:rPr lang="en-ID" sz="1400" dirty="0" err="1"/>
              <a:t>Penyandang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: Agama Kristen </a:t>
            </a:r>
            <a:r>
              <a:rPr lang="en-ID" sz="1400" dirty="0" err="1"/>
              <a:t>mengajarkan</a:t>
            </a:r>
            <a:r>
              <a:rPr lang="en-ID" sz="1400" dirty="0"/>
              <a:t> </a:t>
            </a:r>
            <a:r>
              <a:rPr lang="en-ID" sz="1400" dirty="0" err="1"/>
              <a:t>pentingnya</a:t>
            </a:r>
            <a:r>
              <a:rPr lang="en-ID" sz="1400" dirty="0"/>
              <a:t> </a:t>
            </a:r>
            <a:r>
              <a:rPr lang="en-ID" sz="1400" dirty="0" err="1"/>
              <a:t>menyertakan</a:t>
            </a:r>
            <a:r>
              <a:rPr lang="en-ID" sz="1400" dirty="0"/>
              <a:t> dan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individu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. </a:t>
            </a:r>
            <a:r>
              <a:rPr lang="en-ID" sz="1400" dirty="0" err="1"/>
              <a:t>Yesus</a:t>
            </a:r>
            <a:r>
              <a:rPr lang="en-ID" sz="1400" dirty="0"/>
              <a:t> </a:t>
            </a:r>
            <a:r>
              <a:rPr lang="en-ID" sz="1400" dirty="0" err="1"/>
              <a:t>sendiri</a:t>
            </a:r>
            <a:r>
              <a:rPr lang="en-ID" sz="1400" dirty="0"/>
              <a:t> </a:t>
            </a:r>
            <a:r>
              <a:rPr lang="en-ID" sz="1400" dirty="0" err="1"/>
              <a:t>sering</a:t>
            </a:r>
            <a:r>
              <a:rPr lang="en-ID" sz="1400" dirty="0"/>
              <a:t> kali </a:t>
            </a:r>
            <a:r>
              <a:rPr lang="en-ID" sz="1400" dirty="0" err="1"/>
              <a:t>menunjukkan</a:t>
            </a:r>
            <a:r>
              <a:rPr lang="en-ID" sz="1400" dirty="0"/>
              <a:t> </a:t>
            </a:r>
            <a:r>
              <a:rPr lang="en-ID" sz="1400" dirty="0" err="1"/>
              <a:t>perhatian</a:t>
            </a:r>
            <a:r>
              <a:rPr lang="en-ID" sz="1400" dirty="0"/>
              <a:t> dan </a:t>
            </a:r>
            <a:r>
              <a:rPr lang="en-ID" sz="1400" dirty="0" err="1"/>
              <a:t>kasih</a:t>
            </a:r>
            <a:r>
              <a:rPr lang="en-ID" sz="1400" dirty="0"/>
              <a:t> </a:t>
            </a:r>
            <a:r>
              <a:rPr lang="en-ID" sz="1400" dirty="0" err="1"/>
              <a:t>sayang</a:t>
            </a:r>
            <a:r>
              <a:rPr lang="en-ID" sz="1400" dirty="0"/>
              <a:t> </a:t>
            </a:r>
            <a:r>
              <a:rPr lang="en-ID" sz="1400" dirty="0" err="1"/>
              <a:t>kepada</a:t>
            </a:r>
            <a:r>
              <a:rPr lang="en-ID" sz="1400" dirty="0"/>
              <a:t> orang-orang yang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keterbatasan</a:t>
            </a:r>
            <a:r>
              <a:rPr lang="en-ID" sz="1400" dirty="0"/>
              <a:t> </a:t>
            </a:r>
            <a:r>
              <a:rPr lang="en-ID" sz="1400" dirty="0" err="1"/>
              <a:t>fisik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mental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berbagai</a:t>
            </a:r>
            <a:r>
              <a:rPr lang="en-ID" sz="1400" dirty="0"/>
              <a:t> </a:t>
            </a:r>
            <a:r>
              <a:rPr lang="en-ID" sz="1400" dirty="0" err="1"/>
              <a:t>kisah</a:t>
            </a:r>
            <a:r>
              <a:rPr lang="en-ID" sz="1400" dirty="0"/>
              <a:t> </a:t>
            </a:r>
            <a:r>
              <a:rPr lang="en-ID" sz="1400" dirty="0" err="1"/>
              <a:t>Alkitab</a:t>
            </a:r>
            <a:endParaRPr lang="en-ID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AFA5A4-731D-0C7D-D1E5-42404B7A00D7}"/>
              </a:ext>
            </a:extLst>
          </p:cNvPr>
          <p:cNvSpPr txBox="1"/>
          <p:nvPr/>
        </p:nvSpPr>
        <p:spPr>
          <a:xfrm>
            <a:off x="7330348" y="4253683"/>
            <a:ext cx="4687197" cy="116955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3.Inklusi Sosial: </a:t>
            </a:r>
            <a:r>
              <a:rPr lang="en-ID" sz="1400" dirty="0" err="1"/>
              <a:t>Ajaran</a:t>
            </a:r>
            <a:r>
              <a:rPr lang="en-ID" sz="1400" dirty="0"/>
              <a:t> </a:t>
            </a:r>
            <a:r>
              <a:rPr lang="en-ID" sz="1400" dirty="0" err="1"/>
              <a:t>Yesus</a:t>
            </a:r>
            <a:r>
              <a:rPr lang="en-ID" sz="1400" dirty="0"/>
              <a:t> </a:t>
            </a:r>
            <a:r>
              <a:rPr lang="en-ID" sz="1400" dirty="0" err="1"/>
              <a:t>Kristus</a:t>
            </a:r>
            <a:r>
              <a:rPr lang="en-ID" sz="1400" dirty="0"/>
              <a:t>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pentingnya</a:t>
            </a:r>
            <a:r>
              <a:rPr lang="en-ID" sz="1400" dirty="0"/>
              <a:t> </a:t>
            </a:r>
            <a:r>
              <a:rPr lang="en-ID" sz="1400" dirty="0" err="1"/>
              <a:t>mengasihi</a:t>
            </a:r>
            <a:r>
              <a:rPr lang="en-ID" sz="1400" dirty="0"/>
              <a:t> </a:t>
            </a:r>
            <a:r>
              <a:rPr lang="en-ID" sz="1400" dirty="0" err="1"/>
              <a:t>sesama</a:t>
            </a:r>
            <a:r>
              <a:rPr lang="en-ID" sz="1400" dirty="0"/>
              <a:t>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diskriminasi</a:t>
            </a:r>
            <a:r>
              <a:rPr lang="en-ID" sz="1400" dirty="0"/>
              <a:t>. Dalam Matius 25:40, </a:t>
            </a:r>
            <a:r>
              <a:rPr lang="en-ID" sz="1400" dirty="0" err="1"/>
              <a:t>Yesus</a:t>
            </a:r>
            <a:r>
              <a:rPr lang="en-ID" sz="1400" dirty="0"/>
              <a:t> </a:t>
            </a:r>
            <a:r>
              <a:rPr lang="en-ID" sz="1400" dirty="0" err="1"/>
              <a:t>berkata</a:t>
            </a:r>
            <a:r>
              <a:rPr lang="en-ID" sz="1400" dirty="0"/>
              <a:t>, "</a:t>
            </a:r>
            <a:r>
              <a:rPr lang="en-ID" sz="1400" dirty="0" err="1"/>
              <a:t>Sesungguhnya</a:t>
            </a:r>
            <a:r>
              <a:rPr lang="en-ID" sz="1400" dirty="0"/>
              <a:t> </a:t>
            </a:r>
            <a:r>
              <a:rPr lang="en-ID" sz="1400" dirty="0" err="1"/>
              <a:t>segala</a:t>
            </a:r>
            <a:r>
              <a:rPr lang="en-ID" sz="1400" dirty="0"/>
              <a:t> </a:t>
            </a:r>
            <a:r>
              <a:rPr lang="en-ID" sz="1400" dirty="0" err="1"/>
              <a:t>sesuatu</a:t>
            </a:r>
            <a:r>
              <a:rPr lang="en-ID" sz="1400" dirty="0"/>
              <a:t> yang </a:t>
            </a:r>
            <a:r>
              <a:rPr lang="en-ID" sz="1400" dirty="0" err="1"/>
              <a:t>kamu</a:t>
            </a:r>
            <a:r>
              <a:rPr lang="en-ID" sz="1400" dirty="0"/>
              <a:t> </a:t>
            </a:r>
            <a:r>
              <a:rPr lang="en-ID" sz="1400" dirty="0" err="1"/>
              <a:t>lakukan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salah </a:t>
            </a:r>
            <a:r>
              <a:rPr lang="en-ID" sz="1400" dirty="0" err="1"/>
              <a:t>seorang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saudara</a:t>
            </a:r>
            <a:r>
              <a:rPr lang="en-ID" sz="1400" dirty="0"/>
              <a:t>-Ku yang paling </a:t>
            </a:r>
            <a:r>
              <a:rPr lang="en-ID" sz="1400" dirty="0" err="1"/>
              <a:t>hina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, </a:t>
            </a:r>
            <a:r>
              <a:rPr lang="en-ID" sz="1400" dirty="0" err="1"/>
              <a:t>kamu</a:t>
            </a:r>
            <a:r>
              <a:rPr lang="en-ID" sz="1400" dirty="0"/>
              <a:t> </a:t>
            </a:r>
            <a:r>
              <a:rPr lang="en-ID" sz="1400" dirty="0" err="1"/>
              <a:t>telah</a:t>
            </a:r>
            <a:r>
              <a:rPr lang="en-ID" sz="1400" dirty="0"/>
              <a:t> </a:t>
            </a:r>
            <a:r>
              <a:rPr lang="en-ID" sz="1400" dirty="0" err="1"/>
              <a:t>melakukannya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Aku."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160E46E-53AC-9934-16F3-C6B88661D4CD}"/>
              </a:ext>
            </a:extLst>
          </p:cNvPr>
          <p:cNvSpPr/>
          <p:nvPr/>
        </p:nvSpPr>
        <p:spPr>
          <a:xfrm>
            <a:off x="463672" y="3001606"/>
            <a:ext cx="1619227" cy="95027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Penyertaan</a:t>
            </a:r>
            <a:r>
              <a:rPr lang="en-US" dirty="0"/>
              <a:t> </a:t>
            </a:r>
            <a:r>
              <a:rPr lang="en-US" dirty="0" err="1"/>
              <a:t>penyandang</a:t>
            </a:r>
            <a:r>
              <a:rPr lang="en-US" dirty="0"/>
              <a:t> </a:t>
            </a:r>
            <a:r>
              <a:rPr lang="en-US" dirty="0" err="1"/>
              <a:t>disabilitas</a:t>
            </a:r>
            <a:endParaRPr lang="en-ID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281767-E1BD-F9DC-6D32-C385053F5B74}"/>
              </a:ext>
            </a:extLst>
          </p:cNvPr>
          <p:cNvSpPr txBox="1"/>
          <p:nvPr/>
        </p:nvSpPr>
        <p:spPr>
          <a:xfrm>
            <a:off x="419100" y="6064903"/>
            <a:ext cx="11353800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ID" dirty="0">
                <a:solidFill>
                  <a:schemeClr val="bg1"/>
                </a:solidFill>
              </a:rPr>
              <a:t>GEDSI </a:t>
            </a:r>
            <a:r>
              <a:rPr lang="en-ID" dirty="0" err="1">
                <a:solidFill>
                  <a:schemeClr val="bg1"/>
                </a:solidFill>
              </a:rPr>
              <a:t>dalam</a:t>
            </a:r>
            <a:r>
              <a:rPr lang="en-ID" dirty="0">
                <a:solidFill>
                  <a:schemeClr val="bg1"/>
                </a:solidFill>
              </a:rPr>
              <a:t> agama Kristen </a:t>
            </a:r>
            <a:r>
              <a:rPr lang="en-ID" dirty="0" err="1">
                <a:solidFill>
                  <a:schemeClr val="bg1"/>
                </a:solidFill>
              </a:rPr>
              <a:t>bertujuan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untuk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menciptakan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masyarakat</a:t>
            </a:r>
            <a:r>
              <a:rPr lang="en-ID" dirty="0">
                <a:solidFill>
                  <a:schemeClr val="bg1"/>
                </a:solidFill>
              </a:rPr>
              <a:t> yang </a:t>
            </a:r>
            <a:r>
              <a:rPr lang="en-ID" dirty="0" err="1">
                <a:solidFill>
                  <a:schemeClr val="bg1"/>
                </a:solidFill>
              </a:rPr>
              <a:t>lebih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adil</a:t>
            </a:r>
            <a:r>
              <a:rPr lang="en-ID" dirty="0">
                <a:solidFill>
                  <a:schemeClr val="bg1"/>
                </a:solidFill>
              </a:rPr>
              <a:t> dan </a:t>
            </a:r>
            <a:r>
              <a:rPr lang="en-ID" dirty="0" err="1">
                <a:solidFill>
                  <a:schemeClr val="bg1"/>
                </a:solidFill>
              </a:rPr>
              <a:t>inklusif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dengan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meneladani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ajaran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kasih</a:t>
            </a:r>
            <a:r>
              <a:rPr lang="en-ID" dirty="0">
                <a:solidFill>
                  <a:schemeClr val="bg1"/>
                </a:solidFill>
              </a:rPr>
              <a:t>, </a:t>
            </a:r>
            <a:r>
              <a:rPr lang="en-ID" dirty="0" err="1">
                <a:solidFill>
                  <a:schemeClr val="bg1"/>
                </a:solidFill>
              </a:rPr>
              <a:t>penghargaan</a:t>
            </a:r>
            <a:r>
              <a:rPr lang="en-ID" dirty="0">
                <a:solidFill>
                  <a:schemeClr val="bg1"/>
                </a:solidFill>
              </a:rPr>
              <a:t>, dan </a:t>
            </a:r>
            <a:r>
              <a:rPr lang="en-ID" dirty="0" err="1">
                <a:solidFill>
                  <a:schemeClr val="bg1"/>
                </a:solidFill>
              </a:rPr>
              <a:t>kesetaraan</a:t>
            </a:r>
            <a:r>
              <a:rPr lang="en-ID" dirty="0">
                <a:solidFill>
                  <a:schemeClr val="bg1"/>
                </a:solidFill>
              </a:rPr>
              <a:t> yang </a:t>
            </a:r>
            <a:r>
              <a:rPr lang="en-ID" dirty="0" err="1">
                <a:solidFill>
                  <a:schemeClr val="bg1"/>
                </a:solidFill>
              </a:rPr>
              <a:t>diajarkan</a:t>
            </a:r>
            <a:r>
              <a:rPr lang="en-ID" dirty="0">
                <a:solidFill>
                  <a:schemeClr val="bg1"/>
                </a:solidFill>
              </a:rPr>
              <a:t> oleh </a:t>
            </a:r>
            <a:r>
              <a:rPr lang="en-ID" dirty="0" err="1">
                <a:solidFill>
                  <a:schemeClr val="bg1"/>
                </a:solidFill>
              </a:rPr>
              <a:t>Yesus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Kristus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7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B0047-26A9-68EA-FA76-34798C44F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1380A372-5D83-5F5D-9160-ED751C958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1D8E206-86B3-531D-0949-B05F686C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GEDSI Dalam Perspektif Agama Hindu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CC43CAF6-040F-7261-192E-CD65322AE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D81DB07-472F-21C6-C17C-D8490C155DD8}"/>
              </a:ext>
            </a:extLst>
          </p:cNvPr>
          <p:cNvGrpSpPr/>
          <p:nvPr/>
        </p:nvGrpSpPr>
        <p:grpSpPr>
          <a:xfrm>
            <a:off x="306520" y="1283166"/>
            <a:ext cx="6654800" cy="4659463"/>
            <a:chOff x="251068" y="1235683"/>
            <a:chExt cx="6654800" cy="46594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A97231A-CCE4-5BE7-7CEC-F56FCED10AA6}"/>
                </a:ext>
              </a:extLst>
            </p:cNvPr>
            <p:cNvSpPr/>
            <p:nvPr/>
          </p:nvSpPr>
          <p:spPr>
            <a:xfrm>
              <a:off x="251068" y="1235683"/>
              <a:ext cx="6654800" cy="4659463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358D23-D98F-0EE7-C8BA-4127B71B3EC9}"/>
                </a:ext>
              </a:extLst>
            </p:cNvPr>
            <p:cNvSpPr/>
            <p:nvPr/>
          </p:nvSpPr>
          <p:spPr>
            <a:xfrm>
              <a:off x="2410569" y="2332825"/>
              <a:ext cx="2616200" cy="2015066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D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B545D50-0F94-1F26-78A2-818F2F9E0372}"/>
                </a:ext>
              </a:extLst>
            </p:cNvPr>
            <p:cNvSpPr/>
            <p:nvPr/>
          </p:nvSpPr>
          <p:spPr>
            <a:xfrm>
              <a:off x="3049960" y="2826953"/>
              <a:ext cx="1342070" cy="9567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Agama Hindu</a:t>
              </a:r>
              <a:endParaRPr lang="en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79CBEC-2B49-B158-83F1-B33D8FE515DC}"/>
                </a:ext>
              </a:extLst>
            </p:cNvPr>
            <p:cNvSpPr/>
            <p:nvPr/>
          </p:nvSpPr>
          <p:spPr>
            <a:xfrm>
              <a:off x="2423269" y="1527537"/>
              <a:ext cx="2590800" cy="30152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Kesetaraan</a:t>
              </a:r>
              <a:r>
                <a:rPr lang="en-US" dirty="0"/>
                <a:t> Gender</a:t>
              </a:r>
              <a:endParaRPr lang="en-ID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0E6852-D489-4A18-7847-EFC9E9E469B9}"/>
                </a:ext>
              </a:extLst>
            </p:cNvPr>
            <p:cNvSpPr/>
            <p:nvPr/>
          </p:nvSpPr>
          <p:spPr>
            <a:xfrm>
              <a:off x="5286641" y="3057730"/>
              <a:ext cx="1503578" cy="82095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Sosial</a:t>
              </a:r>
              <a:endParaRPr lang="en-ID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277FBC77-D96A-70E0-852A-C32EB864223F}"/>
                </a:ext>
              </a:extLst>
            </p:cNvPr>
            <p:cNvSpPr/>
            <p:nvPr/>
          </p:nvSpPr>
          <p:spPr>
            <a:xfrm rot="10800000">
              <a:off x="4775152" y="3340358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2ADADA02-DA2C-D99F-A911-BE9F54FD5AF7}"/>
                </a:ext>
              </a:extLst>
            </p:cNvPr>
            <p:cNvSpPr/>
            <p:nvPr/>
          </p:nvSpPr>
          <p:spPr>
            <a:xfrm>
              <a:off x="2071854" y="329040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1D315441-3EE8-ADB8-7A29-A21C29984FB8}"/>
                </a:ext>
              </a:extLst>
            </p:cNvPr>
            <p:cNvSpPr/>
            <p:nvPr/>
          </p:nvSpPr>
          <p:spPr>
            <a:xfrm rot="5400000">
              <a:off x="3490383" y="200629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986B5298-F5E6-B686-4C9C-01F7549F9361}"/>
              </a:ext>
            </a:extLst>
          </p:cNvPr>
          <p:cNvSpPr/>
          <p:nvPr/>
        </p:nvSpPr>
        <p:spPr>
          <a:xfrm>
            <a:off x="463672" y="3001606"/>
            <a:ext cx="1619227" cy="95027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Penyertaan</a:t>
            </a:r>
            <a:r>
              <a:rPr lang="en-US" dirty="0"/>
              <a:t> </a:t>
            </a:r>
            <a:r>
              <a:rPr lang="en-US" dirty="0" err="1"/>
              <a:t>penyandang</a:t>
            </a:r>
            <a:r>
              <a:rPr lang="en-US" dirty="0"/>
              <a:t> </a:t>
            </a:r>
            <a:r>
              <a:rPr lang="en-US" dirty="0" err="1"/>
              <a:t>disabilitas</a:t>
            </a:r>
            <a:endParaRPr lang="en-ID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672CC7-8484-9E43-F070-D3E1DAC74196}"/>
              </a:ext>
            </a:extLst>
          </p:cNvPr>
          <p:cNvSpPr txBox="1"/>
          <p:nvPr/>
        </p:nvSpPr>
        <p:spPr>
          <a:xfrm>
            <a:off x="419100" y="6031036"/>
            <a:ext cx="11353800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ID" dirty="0">
                <a:solidFill>
                  <a:schemeClr val="bg1"/>
                </a:solidFill>
              </a:rPr>
              <a:t>Dalam </a:t>
            </a:r>
            <a:r>
              <a:rPr lang="en-ID" dirty="0" err="1">
                <a:solidFill>
                  <a:schemeClr val="bg1"/>
                </a:solidFill>
              </a:rPr>
              <a:t>perspektif</a:t>
            </a:r>
            <a:r>
              <a:rPr lang="en-ID" dirty="0">
                <a:solidFill>
                  <a:schemeClr val="bg1"/>
                </a:solidFill>
              </a:rPr>
              <a:t> agama Hindu, gender </a:t>
            </a:r>
            <a:r>
              <a:rPr lang="en-ID" dirty="0" err="1">
                <a:solidFill>
                  <a:schemeClr val="bg1"/>
                </a:solidFill>
              </a:rPr>
              <a:t>memiliki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peran</a:t>
            </a:r>
            <a:r>
              <a:rPr lang="en-ID" dirty="0">
                <a:solidFill>
                  <a:schemeClr val="bg1"/>
                </a:solidFill>
              </a:rPr>
              <a:t> yang </a:t>
            </a:r>
            <a:r>
              <a:rPr lang="en-ID" dirty="0" err="1">
                <a:solidFill>
                  <a:schemeClr val="bg1"/>
                </a:solidFill>
              </a:rPr>
              <a:t>signifikan</a:t>
            </a:r>
            <a:r>
              <a:rPr lang="en-ID" dirty="0">
                <a:solidFill>
                  <a:schemeClr val="bg1"/>
                </a:solidFill>
              </a:rPr>
              <a:t> dan </a:t>
            </a:r>
            <a:r>
              <a:rPr lang="en-ID" dirty="0" err="1">
                <a:solidFill>
                  <a:schemeClr val="bg1"/>
                </a:solidFill>
              </a:rPr>
              <a:t>dianggap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sebagai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aspek</a:t>
            </a:r>
            <a:r>
              <a:rPr lang="en-ID" dirty="0">
                <a:solidFill>
                  <a:schemeClr val="bg1"/>
                </a:solidFill>
              </a:rPr>
              <a:t> yang integral </a:t>
            </a:r>
            <a:r>
              <a:rPr lang="en-ID" dirty="0" err="1">
                <a:solidFill>
                  <a:schemeClr val="bg1"/>
                </a:solidFill>
              </a:rPr>
              <a:t>dalam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kehidupan</a:t>
            </a:r>
            <a:r>
              <a:rPr lang="en-ID" dirty="0">
                <a:solidFill>
                  <a:schemeClr val="bg1"/>
                </a:solidFill>
              </a:rPr>
              <a:t>. Di </a:t>
            </a:r>
            <a:r>
              <a:rPr lang="en-ID" dirty="0" err="1">
                <a:solidFill>
                  <a:schemeClr val="bg1"/>
                </a:solidFill>
              </a:rPr>
              <a:t>dalam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teks-teks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suci</a:t>
            </a:r>
            <a:r>
              <a:rPr lang="en-ID" dirty="0">
                <a:solidFill>
                  <a:schemeClr val="bg1"/>
                </a:solidFill>
              </a:rPr>
              <a:t> Hindu, </a:t>
            </a:r>
            <a:r>
              <a:rPr lang="en-ID" dirty="0" err="1">
                <a:solidFill>
                  <a:schemeClr val="bg1"/>
                </a:solidFill>
              </a:rPr>
              <a:t>seperti</a:t>
            </a:r>
            <a:r>
              <a:rPr lang="en-ID" dirty="0">
                <a:solidFill>
                  <a:schemeClr val="bg1"/>
                </a:solidFill>
              </a:rPr>
              <a:t> Veda dan Upanishad, </a:t>
            </a:r>
            <a:r>
              <a:rPr lang="en-ID" dirty="0" err="1">
                <a:solidFill>
                  <a:schemeClr val="bg1"/>
                </a:solidFill>
              </a:rPr>
              <a:t>terdapat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ajaran</a:t>
            </a:r>
            <a:r>
              <a:rPr lang="en-ID" dirty="0">
                <a:solidFill>
                  <a:schemeClr val="bg1"/>
                </a:solidFill>
              </a:rPr>
              <a:t> dan </a:t>
            </a:r>
            <a:r>
              <a:rPr lang="en-ID" dirty="0" err="1">
                <a:solidFill>
                  <a:schemeClr val="bg1"/>
                </a:solidFill>
              </a:rPr>
              <a:t>pandangan</a:t>
            </a:r>
            <a:r>
              <a:rPr lang="en-ID" dirty="0">
                <a:solidFill>
                  <a:schemeClr val="bg1"/>
                </a:solidFill>
              </a:rPr>
              <a:t> yang </a:t>
            </a:r>
            <a:r>
              <a:rPr lang="en-ID" dirty="0" err="1">
                <a:solidFill>
                  <a:schemeClr val="bg1"/>
                </a:solidFill>
              </a:rPr>
              <a:t>mendalam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mengenai</a:t>
            </a:r>
            <a:r>
              <a:rPr lang="en-ID" dirty="0">
                <a:solidFill>
                  <a:schemeClr val="bg1"/>
                </a:solidFill>
              </a:rPr>
              <a:t> gender, </a:t>
            </a:r>
            <a:r>
              <a:rPr lang="en-ID" dirty="0" err="1">
                <a:solidFill>
                  <a:schemeClr val="bg1"/>
                </a:solidFill>
              </a:rPr>
              <a:t>inklusi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disabilitas</a:t>
            </a:r>
            <a:r>
              <a:rPr lang="en-ID" dirty="0">
                <a:solidFill>
                  <a:schemeClr val="bg1"/>
                </a:solidFill>
              </a:rPr>
              <a:t> dan </a:t>
            </a:r>
            <a:r>
              <a:rPr lang="en-ID" dirty="0" err="1">
                <a:solidFill>
                  <a:schemeClr val="bg1"/>
                </a:solidFill>
              </a:rPr>
              <a:t>inklusi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sosial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612C14-0EB7-B14E-5E54-16F175FC407D}"/>
              </a:ext>
            </a:extLst>
          </p:cNvPr>
          <p:cNvSpPr txBox="1"/>
          <p:nvPr/>
        </p:nvSpPr>
        <p:spPr>
          <a:xfrm>
            <a:off x="6961320" y="905039"/>
            <a:ext cx="5137547" cy="16004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1.Kesetaraan Gender: Dalam agama Hindu, </a:t>
            </a:r>
            <a:r>
              <a:rPr lang="en-ID" sz="1400" dirty="0" err="1"/>
              <a:t>terdapat</a:t>
            </a:r>
            <a:r>
              <a:rPr lang="en-ID" sz="1400" dirty="0"/>
              <a:t> </a:t>
            </a:r>
            <a:r>
              <a:rPr lang="en-ID" sz="1400" dirty="0" err="1"/>
              <a:t>banyak</a:t>
            </a:r>
            <a:r>
              <a:rPr lang="en-ID" sz="1400" dirty="0"/>
              <a:t> </a:t>
            </a:r>
            <a:r>
              <a:rPr lang="en-ID" sz="1400" dirty="0" err="1"/>
              <a:t>dewi</a:t>
            </a:r>
            <a:r>
              <a:rPr lang="en-ID" sz="1400" dirty="0"/>
              <a:t> yang </a:t>
            </a:r>
            <a:r>
              <a:rPr lang="en-ID" sz="1400" dirty="0" err="1"/>
              <a:t>dihormati</a:t>
            </a:r>
            <a:r>
              <a:rPr lang="en-ID" sz="1400" dirty="0"/>
              <a:t> dan </a:t>
            </a:r>
            <a:r>
              <a:rPr lang="en-ID" sz="1400" dirty="0" err="1"/>
              <a:t>dipuja</a:t>
            </a:r>
            <a:r>
              <a:rPr lang="en-ID" sz="1400" dirty="0"/>
              <a:t>, </a:t>
            </a:r>
            <a:r>
              <a:rPr lang="en-ID" sz="1400" dirty="0" err="1"/>
              <a:t>seperti</a:t>
            </a:r>
            <a:r>
              <a:rPr lang="en-ID" sz="1400" dirty="0"/>
              <a:t> Dewi Saraswati, Dewi Lakshmi, dan Dewi Parvati. Ini </a:t>
            </a:r>
            <a:r>
              <a:rPr lang="en-ID" sz="1400" dirty="0" err="1"/>
              <a:t>menunjukkan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perempuan</a:t>
            </a:r>
            <a:r>
              <a:rPr lang="en-ID" sz="1400" dirty="0"/>
              <a:t>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peran</a:t>
            </a:r>
            <a:r>
              <a:rPr lang="en-ID" sz="1400" dirty="0"/>
              <a:t> </a:t>
            </a:r>
            <a:r>
              <a:rPr lang="en-ID" sz="1400" dirty="0" err="1"/>
              <a:t>penting</a:t>
            </a:r>
            <a:r>
              <a:rPr lang="en-ID" sz="1400" dirty="0"/>
              <a:t> dan </a:t>
            </a:r>
            <a:r>
              <a:rPr lang="en-ID" sz="1400" dirty="0" err="1"/>
              <a:t>dihormati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agama Hindu. Selain </a:t>
            </a:r>
            <a:r>
              <a:rPr lang="en-ID" sz="1400" dirty="0" err="1"/>
              <a:t>itu</a:t>
            </a:r>
            <a:r>
              <a:rPr lang="en-ID" sz="1400" dirty="0"/>
              <a:t>, </a:t>
            </a:r>
            <a:r>
              <a:rPr lang="en-ID" sz="1400" dirty="0" err="1"/>
              <a:t>ajaran-ajaran</a:t>
            </a:r>
            <a:r>
              <a:rPr lang="en-ID" sz="1400" dirty="0"/>
              <a:t> Hindu </a:t>
            </a:r>
            <a:r>
              <a:rPr lang="en-ID" sz="1400" dirty="0" err="1"/>
              <a:t>mengajarkan</a:t>
            </a:r>
            <a:r>
              <a:rPr lang="en-ID" sz="1400" dirty="0"/>
              <a:t> </a:t>
            </a:r>
            <a:r>
              <a:rPr lang="en-ID" sz="1400" dirty="0" err="1"/>
              <a:t>pentingnya</a:t>
            </a:r>
            <a:r>
              <a:rPr lang="en-ID" sz="1400" dirty="0"/>
              <a:t> </a:t>
            </a:r>
            <a:r>
              <a:rPr lang="en-ID" sz="1400" dirty="0" err="1"/>
              <a:t>menghormati</a:t>
            </a:r>
            <a:r>
              <a:rPr lang="en-ID" sz="1400" dirty="0"/>
              <a:t> dan </a:t>
            </a:r>
            <a:r>
              <a:rPr lang="en-ID" sz="1400" dirty="0" err="1"/>
              <a:t>memperlakukan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orang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adil</a:t>
            </a:r>
            <a:r>
              <a:rPr lang="en-ID" sz="1400" dirty="0"/>
              <a:t>,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memandang</a:t>
            </a:r>
            <a:r>
              <a:rPr lang="en-ID" sz="1400" dirty="0"/>
              <a:t> </a:t>
            </a:r>
            <a:r>
              <a:rPr lang="en-ID" sz="1400" dirty="0" err="1"/>
              <a:t>jenis</a:t>
            </a:r>
            <a:r>
              <a:rPr lang="en-ID" sz="1400" dirty="0"/>
              <a:t> </a:t>
            </a:r>
            <a:r>
              <a:rPr lang="en-ID" sz="1400" dirty="0" err="1"/>
              <a:t>kelamin</a:t>
            </a:r>
            <a:endParaRPr lang="en-ID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38ED2A-4C41-844C-A65F-0F60C29AB975}"/>
              </a:ext>
            </a:extLst>
          </p:cNvPr>
          <p:cNvSpPr txBox="1"/>
          <p:nvPr/>
        </p:nvSpPr>
        <p:spPr>
          <a:xfrm>
            <a:off x="7005728" y="2546864"/>
            <a:ext cx="5093140" cy="16004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2.Inklusi </a:t>
            </a:r>
            <a:r>
              <a:rPr lang="en-ID" sz="1400" dirty="0" err="1"/>
              <a:t>Disabilitas</a:t>
            </a:r>
            <a:r>
              <a:rPr lang="en-ID" sz="1400" dirty="0"/>
              <a:t>: Agama Hindu </a:t>
            </a:r>
            <a:r>
              <a:rPr lang="en-ID" sz="1400" dirty="0" err="1"/>
              <a:t>mengajarkan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</a:t>
            </a:r>
            <a:r>
              <a:rPr lang="en-ID" sz="1400" dirty="0" err="1"/>
              <a:t>makhluk</a:t>
            </a:r>
            <a:r>
              <a:rPr lang="en-ID" sz="1400" dirty="0"/>
              <a:t> </a:t>
            </a:r>
            <a:r>
              <a:rPr lang="en-ID" sz="1400" dirty="0" err="1"/>
              <a:t>hidup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ciptaan</a:t>
            </a:r>
            <a:r>
              <a:rPr lang="en-ID" sz="1400" dirty="0"/>
              <a:t> Tuhan dan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nilai</a:t>
            </a:r>
            <a:r>
              <a:rPr lang="en-ID" sz="1400" dirty="0"/>
              <a:t> yang </a:t>
            </a:r>
            <a:r>
              <a:rPr lang="en-ID" sz="1400" dirty="0" err="1"/>
              <a:t>sama</a:t>
            </a:r>
            <a:r>
              <a:rPr lang="en-ID" sz="1400" dirty="0"/>
              <a:t>. Oleh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itu</a:t>
            </a:r>
            <a:r>
              <a:rPr lang="en-ID" sz="1400" dirty="0"/>
              <a:t>, </a:t>
            </a:r>
            <a:r>
              <a:rPr lang="en-ID" sz="1400" dirty="0" err="1"/>
              <a:t>inklusi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bagian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ajaran</a:t>
            </a:r>
            <a:r>
              <a:rPr lang="en-ID" sz="1400" dirty="0"/>
              <a:t> Hindu yang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pentingnya</a:t>
            </a:r>
            <a:r>
              <a:rPr lang="en-ID" sz="1400" dirty="0"/>
              <a:t> </a:t>
            </a:r>
            <a:r>
              <a:rPr lang="en-ID" sz="1400" dirty="0" err="1"/>
              <a:t>menghormati</a:t>
            </a:r>
            <a:r>
              <a:rPr lang="en-ID" sz="1400" dirty="0"/>
              <a:t> dan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individu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r>
              <a:rPr lang="en-ID" sz="1400" dirty="0"/>
              <a:t>. </a:t>
            </a:r>
            <a:r>
              <a:rPr lang="en-ID" sz="1400" dirty="0" err="1"/>
              <a:t>Beberapa</a:t>
            </a:r>
            <a:r>
              <a:rPr lang="en-ID" sz="1400" dirty="0"/>
              <a:t> </a:t>
            </a:r>
            <a:r>
              <a:rPr lang="en-ID" sz="1400" dirty="0" err="1"/>
              <a:t>kuil</a:t>
            </a:r>
            <a:r>
              <a:rPr lang="en-ID" sz="1400" dirty="0"/>
              <a:t> dan </a:t>
            </a:r>
            <a:r>
              <a:rPr lang="en-ID" sz="1400" dirty="0" err="1"/>
              <a:t>tempat</a:t>
            </a:r>
            <a:r>
              <a:rPr lang="en-ID" sz="1400" dirty="0"/>
              <a:t> ibadah Hindu juga </a:t>
            </a:r>
            <a:r>
              <a:rPr lang="en-ID" sz="1400" dirty="0" err="1"/>
              <a:t>telah</a:t>
            </a:r>
            <a:r>
              <a:rPr lang="en-ID" sz="1400" dirty="0"/>
              <a:t> </a:t>
            </a:r>
            <a:r>
              <a:rPr lang="en-ID" sz="1400" dirty="0" err="1"/>
              <a:t>mengambil</a:t>
            </a:r>
            <a:r>
              <a:rPr lang="en-ID" sz="1400" dirty="0"/>
              <a:t> </a:t>
            </a:r>
            <a:r>
              <a:rPr lang="en-ID" sz="1400" dirty="0" err="1"/>
              <a:t>langkah-langkah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memastikan</a:t>
            </a:r>
            <a:r>
              <a:rPr lang="en-ID" sz="1400" dirty="0"/>
              <a:t> </a:t>
            </a:r>
            <a:r>
              <a:rPr lang="en-ID" sz="1400" dirty="0" err="1"/>
              <a:t>aksesibilitas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</a:t>
            </a:r>
            <a:r>
              <a:rPr lang="en-ID" sz="1400" dirty="0" err="1"/>
              <a:t>penyandang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endParaRPr lang="en-ID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96AE84-BDBE-BEB1-0542-E0918456DCA1}"/>
              </a:ext>
            </a:extLst>
          </p:cNvPr>
          <p:cNvSpPr txBox="1"/>
          <p:nvPr/>
        </p:nvSpPr>
        <p:spPr>
          <a:xfrm>
            <a:off x="7029518" y="4188689"/>
            <a:ext cx="5093140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3. </a:t>
            </a:r>
            <a:r>
              <a:rPr lang="en-ID" sz="1400" dirty="0" err="1"/>
              <a:t>Inklusi</a:t>
            </a:r>
            <a:r>
              <a:rPr lang="en-ID" sz="1400" dirty="0"/>
              <a:t> Sosial: Agama Hindu </a:t>
            </a:r>
            <a:r>
              <a:rPr lang="en-ID" sz="1400" dirty="0" err="1"/>
              <a:t>mengajarkan</a:t>
            </a:r>
            <a:r>
              <a:rPr lang="en-ID" sz="1400" dirty="0"/>
              <a:t> </a:t>
            </a:r>
            <a:r>
              <a:rPr lang="en-ID" sz="1400" dirty="0" err="1"/>
              <a:t>pentingnya</a:t>
            </a:r>
            <a:r>
              <a:rPr lang="en-ID" sz="1400" dirty="0"/>
              <a:t> </a:t>
            </a:r>
            <a:r>
              <a:rPr lang="en-ID" sz="1400" dirty="0" err="1"/>
              <a:t>inklusi</a:t>
            </a:r>
            <a:r>
              <a:rPr lang="en-ID" sz="1400" dirty="0"/>
              <a:t> </a:t>
            </a:r>
            <a:r>
              <a:rPr lang="en-ID" sz="1400" dirty="0" err="1"/>
              <a:t>sosial</a:t>
            </a:r>
            <a:r>
              <a:rPr lang="en-ID" sz="1400" dirty="0"/>
              <a:t> dan </a:t>
            </a:r>
            <a:r>
              <a:rPr lang="en-ID" sz="1400" dirty="0" err="1"/>
              <a:t>menghormati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</a:t>
            </a:r>
            <a:r>
              <a:rPr lang="en-ID" sz="1400" dirty="0" err="1"/>
              <a:t>individu</a:t>
            </a:r>
            <a:r>
              <a:rPr lang="en-ID" sz="1400" dirty="0"/>
              <a:t>, </a:t>
            </a:r>
            <a:r>
              <a:rPr lang="en-ID" sz="1400" dirty="0" err="1"/>
              <a:t>terlepas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latar</a:t>
            </a:r>
            <a:r>
              <a:rPr lang="en-ID" sz="1400" dirty="0"/>
              <a:t> </a:t>
            </a:r>
            <a:r>
              <a:rPr lang="en-ID" sz="1400" dirty="0" err="1"/>
              <a:t>belakang</a:t>
            </a:r>
            <a:r>
              <a:rPr lang="en-ID" sz="1400" dirty="0"/>
              <a:t> </a:t>
            </a:r>
            <a:r>
              <a:rPr lang="en-ID" sz="1400" dirty="0" err="1"/>
              <a:t>sosial</a:t>
            </a:r>
            <a:r>
              <a:rPr lang="en-ID" sz="1400" dirty="0"/>
              <a:t>, </a:t>
            </a:r>
            <a:r>
              <a:rPr lang="en-ID" sz="1400" dirty="0" err="1"/>
              <a:t>ekonomi</a:t>
            </a:r>
            <a:r>
              <a:rPr lang="en-ID" sz="1400" dirty="0"/>
              <a:t>,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etnis</a:t>
            </a:r>
            <a:r>
              <a:rPr lang="en-ID" sz="1400" dirty="0"/>
              <a:t>. </a:t>
            </a:r>
            <a:r>
              <a:rPr lang="en-ID" sz="1400" dirty="0" err="1"/>
              <a:t>Prinsip-prinsip</a:t>
            </a:r>
            <a:r>
              <a:rPr lang="en-ID" sz="1400" dirty="0"/>
              <a:t> </a:t>
            </a:r>
            <a:r>
              <a:rPr lang="en-ID" sz="1400" dirty="0" err="1"/>
              <a:t>seperti</a:t>
            </a:r>
            <a:r>
              <a:rPr lang="en-ID" sz="1400" dirty="0"/>
              <a:t> ahimsa (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kekerasan</a:t>
            </a:r>
            <a:r>
              <a:rPr lang="en-ID" sz="1400" dirty="0"/>
              <a:t>) dan karma (</a:t>
            </a:r>
            <a:r>
              <a:rPr lang="en-ID" sz="1400" dirty="0" err="1"/>
              <a:t>tindakan</a:t>
            </a:r>
            <a:r>
              <a:rPr lang="en-ID" sz="1400" dirty="0"/>
              <a:t> dan </a:t>
            </a:r>
            <a:r>
              <a:rPr lang="en-ID" sz="1400" dirty="0" err="1"/>
              <a:t>akibat</a:t>
            </a:r>
            <a:r>
              <a:rPr lang="en-ID" sz="1400" dirty="0"/>
              <a:t>) </a:t>
            </a:r>
            <a:r>
              <a:rPr lang="en-ID" sz="1400" dirty="0" err="1"/>
              <a:t>mendorong</a:t>
            </a:r>
            <a:r>
              <a:rPr lang="en-ID" sz="1400" dirty="0"/>
              <a:t> </a:t>
            </a:r>
            <a:r>
              <a:rPr lang="en-ID" sz="1400" dirty="0" err="1"/>
              <a:t>umat</a:t>
            </a:r>
            <a:r>
              <a:rPr lang="en-ID" sz="1400" dirty="0"/>
              <a:t> Hindu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hidup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harmoni</a:t>
            </a:r>
            <a:r>
              <a:rPr lang="en-ID" sz="1400" dirty="0"/>
              <a:t> dan </a:t>
            </a:r>
            <a:r>
              <a:rPr lang="en-ID" sz="1400" dirty="0" err="1"/>
              <a:t>saling</a:t>
            </a:r>
            <a:r>
              <a:rPr lang="en-ID" sz="1400" dirty="0"/>
              <a:t> </a:t>
            </a:r>
            <a:r>
              <a:rPr lang="en-ID" sz="1400" dirty="0" err="1"/>
              <a:t>menghormati</a:t>
            </a:r>
            <a:r>
              <a:rPr lang="en-ID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2113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5254-0B61-9666-CDCD-4BA960593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3940FA24-C51D-41E3-D668-FF4006AF39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17059EF-7BBA-37D7-E863-EED307338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GEDSI Dalam Perspektif Agama Buddha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36BE95DE-0CC4-4590-6DA0-5B2615C8E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1B3ADED-737E-0295-9330-6CF57F0A57F8}"/>
              </a:ext>
            </a:extLst>
          </p:cNvPr>
          <p:cNvGrpSpPr/>
          <p:nvPr/>
        </p:nvGrpSpPr>
        <p:grpSpPr>
          <a:xfrm>
            <a:off x="306520" y="1283166"/>
            <a:ext cx="6654800" cy="4659463"/>
            <a:chOff x="251068" y="1235683"/>
            <a:chExt cx="6654800" cy="46594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E8E0C4A-B6D3-AF4D-0A22-6457C0F433DE}"/>
                </a:ext>
              </a:extLst>
            </p:cNvPr>
            <p:cNvSpPr/>
            <p:nvPr/>
          </p:nvSpPr>
          <p:spPr>
            <a:xfrm>
              <a:off x="251068" y="1235683"/>
              <a:ext cx="6654800" cy="4659463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8EF179F-7BF5-DC6E-6A72-2238874DDACF}"/>
                </a:ext>
              </a:extLst>
            </p:cNvPr>
            <p:cNvSpPr/>
            <p:nvPr/>
          </p:nvSpPr>
          <p:spPr>
            <a:xfrm>
              <a:off x="2410569" y="2332825"/>
              <a:ext cx="2616200" cy="2015066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D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EFCFE1B-8B16-D69F-9620-8F1F9A2F59CE}"/>
                </a:ext>
              </a:extLst>
            </p:cNvPr>
            <p:cNvSpPr/>
            <p:nvPr/>
          </p:nvSpPr>
          <p:spPr>
            <a:xfrm>
              <a:off x="3049960" y="2826953"/>
              <a:ext cx="1342070" cy="9567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Agama Hindu</a:t>
              </a:r>
              <a:endParaRPr lang="en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741BF-D946-276F-B889-A63987281363}"/>
                </a:ext>
              </a:extLst>
            </p:cNvPr>
            <p:cNvSpPr/>
            <p:nvPr/>
          </p:nvSpPr>
          <p:spPr>
            <a:xfrm>
              <a:off x="2423269" y="1527537"/>
              <a:ext cx="2590800" cy="30152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Kesetaraan</a:t>
              </a:r>
              <a:r>
                <a:rPr lang="en-US" dirty="0"/>
                <a:t> Gender</a:t>
              </a:r>
              <a:endParaRPr lang="en-ID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2B4BFB-CF89-0308-7ED8-BF7C5651F1DF}"/>
                </a:ext>
              </a:extLst>
            </p:cNvPr>
            <p:cNvSpPr/>
            <p:nvPr/>
          </p:nvSpPr>
          <p:spPr>
            <a:xfrm>
              <a:off x="5286641" y="3057730"/>
              <a:ext cx="1503578" cy="82095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Inklusi</a:t>
              </a:r>
              <a:r>
                <a:rPr lang="en-US" dirty="0"/>
                <a:t> </a:t>
              </a:r>
              <a:r>
                <a:rPr lang="en-US" dirty="0" err="1"/>
                <a:t>Sosial</a:t>
              </a:r>
              <a:endParaRPr lang="en-ID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4490E990-D605-31FF-9C9C-0A71610336A3}"/>
                </a:ext>
              </a:extLst>
            </p:cNvPr>
            <p:cNvSpPr/>
            <p:nvPr/>
          </p:nvSpPr>
          <p:spPr>
            <a:xfrm rot="10800000">
              <a:off x="4775152" y="3340358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C2BCD09F-8EA9-4E4F-EEB4-34E1E816E231}"/>
                </a:ext>
              </a:extLst>
            </p:cNvPr>
            <p:cNvSpPr/>
            <p:nvPr/>
          </p:nvSpPr>
          <p:spPr>
            <a:xfrm>
              <a:off x="2071854" y="329040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0DBE73C-2CFF-C66D-5C8A-6F171A92131D}"/>
                </a:ext>
              </a:extLst>
            </p:cNvPr>
            <p:cNvSpPr/>
            <p:nvPr/>
          </p:nvSpPr>
          <p:spPr>
            <a:xfrm rot="5400000">
              <a:off x="3490383" y="2006297"/>
              <a:ext cx="410634" cy="177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F043D94D-89E6-B115-AFDB-A75BD181AFC0}"/>
              </a:ext>
            </a:extLst>
          </p:cNvPr>
          <p:cNvSpPr/>
          <p:nvPr/>
        </p:nvSpPr>
        <p:spPr>
          <a:xfrm>
            <a:off x="463672" y="3001606"/>
            <a:ext cx="1619227" cy="95027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Penyertaan</a:t>
            </a:r>
            <a:r>
              <a:rPr lang="en-US" dirty="0"/>
              <a:t> </a:t>
            </a:r>
            <a:r>
              <a:rPr lang="en-US" dirty="0" err="1"/>
              <a:t>penyandang</a:t>
            </a:r>
            <a:r>
              <a:rPr lang="en-US" dirty="0"/>
              <a:t> </a:t>
            </a:r>
            <a:r>
              <a:rPr lang="en-US" dirty="0" err="1"/>
              <a:t>disabilitas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A061E6-0378-A1A8-10B9-7B20ABF91EB7}"/>
              </a:ext>
            </a:extLst>
          </p:cNvPr>
          <p:cNvSpPr txBox="1"/>
          <p:nvPr/>
        </p:nvSpPr>
        <p:spPr>
          <a:xfrm>
            <a:off x="463673" y="5988163"/>
            <a:ext cx="11482794" cy="73866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ID" sz="1400" dirty="0" err="1">
                <a:solidFill>
                  <a:schemeClr val="bg1"/>
                </a:solidFill>
              </a:rPr>
              <a:t>Secara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prinsip</a:t>
            </a:r>
            <a:r>
              <a:rPr lang="en-ID" sz="1400" dirty="0">
                <a:solidFill>
                  <a:schemeClr val="bg1"/>
                </a:solidFill>
              </a:rPr>
              <a:t>, </a:t>
            </a:r>
            <a:r>
              <a:rPr lang="en-ID" sz="1400" dirty="0" err="1">
                <a:solidFill>
                  <a:schemeClr val="bg1"/>
                </a:solidFill>
              </a:rPr>
              <a:t>ajaran</a:t>
            </a:r>
            <a:r>
              <a:rPr lang="en-ID" sz="1400" dirty="0">
                <a:solidFill>
                  <a:schemeClr val="bg1"/>
                </a:solidFill>
              </a:rPr>
              <a:t> Buddha </a:t>
            </a:r>
            <a:r>
              <a:rPr lang="en-ID" sz="1400" dirty="0" err="1">
                <a:solidFill>
                  <a:schemeClr val="bg1"/>
                </a:solidFill>
              </a:rPr>
              <a:t>mempromosikan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konsep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kesetaraan</a:t>
            </a:r>
            <a:r>
              <a:rPr lang="en-ID" sz="1400" dirty="0">
                <a:solidFill>
                  <a:schemeClr val="bg1"/>
                </a:solidFill>
              </a:rPr>
              <a:t> gender, </a:t>
            </a:r>
            <a:r>
              <a:rPr lang="en-ID" sz="1400" dirty="0" err="1">
                <a:solidFill>
                  <a:schemeClr val="bg1"/>
                </a:solidFill>
              </a:rPr>
              <a:t>inklusi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disabilitas</a:t>
            </a:r>
            <a:r>
              <a:rPr lang="en-ID" sz="1400" dirty="0">
                <a:solidFill>
                  <a:schemeClr val="bg1"/>
                </a:solidFill>
              </a:rPr>
              <a:t> dan </a:t>
            </a:r>
            <a:r>
              <a:rPr lang="en-ID" sz="1400" dirty="0" err="1">
                <a:solidFill>
                  <a:schemeClr val="bg1"/>
                </a:solidFill>
              </a:rPr>
              <a:t>inklusi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sosial</a:t>
            </a:r>
            <a:r>
              <a:rPr lang="en-ID" sz="1400" dirty="0">
                <a:solidFill>
                  <a:schemeClr val="bg1"/>
                </a:solidFill>
              </a:rPr>
              <a:t>  </a:t>
            </a:r>
            <a:r>
              <a:rPr lang="en-ID" sz="1400" dirty="0" err="1">
                <a:solidFill>
                  <a:schemeClr val="bg1"/>
                </a:solidFill>
              </a:rPr>
              <a:t>semua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makhluk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hidup</a:t>
            </a:r>
            <a:r>
              <a:rPr lang="en-ID" sz="1400" dirty="0">
                <a:solidFill>
                  <a:schemeClr val="bg1"/>
                </a:solidFill>
              </a:rPr>
              <a:t>. Dalam Dharma, </a:t>
            </a:r>
            <a:r>
              <a:rPr lang="en-ID" sz="1400" dirty="0" err="1">
                <a:solidFill>
                  <a:schemeClr val="bg1"/>
                </a:solidFill>
              </a:rPr>
              <a:t>semua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individu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memiliki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potensi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untuk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mencapai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pencerahan</a:t>
            </a:r>
            <a:r>
              <a:rPr lang="en-ID" sz="1400" dirty="0">
                <a:solidFill>
                  <a:schemeClr val="bg1"/>
                </a:solidFill>
              </a:rPr>
              <a:t>, </a:t>
            </a:r>
            <a:r>
              <a:rPr lang="en-ID" sz="1400" dirty="0" err="1">
                <a:solidFill>
                  <a:schemeClr val="bg1"/>
                </a:solidFill>
              </a:rPr>
              <a:t>tanpa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memandang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jenis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kelamin</a:t>
            </a:r>
            <a:r>
              <a:rPr lang="en-ID" sz="1400" dirty="0">
                <a:solidFill>
                  <a:schemeClr val="bg1"/>
                </a:solidFill>
              </a:rPr>
              <a:t>. </a:t>
            </a:r>
            <a:r>
              <a:rPr lang="en-ID" sz="1400" dirty="0" err="1">
                <a:solidFill>
                  <a:schemeClr val="bg1"/>
                </a:solidFill>
              </a:rPr>
              <a:t>Misalnya</a:t>
            </a:r>
            <a:r>
              <a:rPr lang="en-ID" sz="1400" dirty="0">
                <a:solidFill>
                  <a:schemeClr val="bg1"/>
                </a:solidFill>
              </a:rPr>
              <a:t>, </a:t>
            </a:r>
            <a:r>
              <a:rPr lang="en-ID" sz="1400" dirty="0" err="1">
                <a:solidFill>
                  <a:schemeClr val="bg1"/>
                </a:solidFill>
              </a:rPr>
              <a:t>dalam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beberapa</a:t>
            </a:r>
            <a:r>
              <a:rPr lang="en-ID" sz="1400" dirty="0">
                <a:solidFill>
                  <a:schemeClr val="bg1"/>
                </a:solidFill>
              </a:rPr>
              <a:t> sutra dan </a:t>
            </a:r>
            <a:r>
              <a:rPr lang="en-ID" sz="1400" dirty="0" err="1">
                <a:solidFill>
                  <a:schemeClr val="bg1"/>
                </a:solidFill>
              </a:rPr>
              <a:t>teks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ajaran</a:t>
            </a:r>
            <a:r>
              <a:rPr lang="en-ID" sz="1400" dirty="0">
                <a:solidFill>
                  <a:schemeClr val="bg1"/>
                </a:solidFill>
              </a:rPr>
              <a:t> Buddha, </a:t>
            </a:r>
            <a:r>
              <a:rPr lang="en-ID" sz="1400" dirty="0" err="1">
                <a:solidFill>
                  <a:schemeClr val="bg1"/>
                </a:solidFill>
              </a:rPr>
              <a:t>terdapat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kisah-kisah</a:t>
            </a:r>
            <a:r>
              <a:rPr lang="en-ID" sz="1400" dirty="0">
                <a:solidFill>
                  <a:schemeClr val="bg1"/>
                </a:solidFill>
              </a:rPr>
              <a:t> yang </a:t>
            </a:r>
            <a:r>
              <a:rPr lang="en-ID" sz="1400" dirty="0" err="1">
                <a:solidFill>
                  <a:schemeClr val="bg1"/>
                </a:solidFill>
              </a:rPr>
              <a:t>menunjukkan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bahwa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baik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pria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maupun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wanita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bisa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mencapai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tingkat</a:t>
            </a:r>
            <a:r>
              <a:rPr lang="en-ID" sz="1400" dirty="0">
                <a:solidFill>
                  <a:schemeClr val="bg1"/>
                </a:solidFill>
              </a:rPr>
              <a:t> spiritual </a:t>
            </a:r>
            <a:r>
              <a:rPr lang="en-ID" sz="1400" dirty="0" err="1">
                <a:solidFill>
                  <a:schemeClr val="bg1"/>
                </a:solidFill>
              </a:rPr>
              <a:t>tertinggi</a:t>
            </a:r>
            <a:endParaRPr lang="en-ID" sz="1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F1B5FA-EC98-0EF8-FBAB-E0B9559BDBC1}"/>
              </a:ext>
            </a:extLst>
          </p:cNvPr>
          <p:cNvSpPr txBox="1"/>
          <p:nvPr/>
        </p:nvSpPr>
        <p:spPr>
          <a:xfrm>
            <a:off x="7005725" y="963002"/>
            <a:ext cx="5097746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1. Gender: Dalam </a:t>
            </a:r>
            <a:r>
              <a:rPr lang="en-ID" sz="1400" dirty="0" err="1"/>
              <a:t>sejarahnya</a:t>
            </a:r>
            <a:r>
              <a:rPr lang="en-ID" sz="1400" dirty="0"/>
              <a:t>, Sang Buddha </a:t>
            </a:r>
            <a:r>
              <a:rPr lang="en-ID" sz="1400" dirty="0" err="1"/>
              <a:t>membentuk</a:t>
            </a:r>
            <a:r>
              <a:rPr lang="en-ID" sz="1400" dirty="0"/>
              <a:t> Sangha Bhikkhuni, </a:t>
            </a:r>
            <a:r>
              <a:rPr lang="en-ID" sz="1400" dirty="0" err="1"/>
              <a:t>suatu</a:t>
            </a:r>
            <a:r>
              <a:rPr lang="en-ID" sz="1400" dirty="0"/>
              <a:t> </a:t>
            </a:r>
            <a:r>
              <a:rPr lang="en-ID" sz="1400" dirty="0" err="1"/>
              <a:t>komunitas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</a:t>
            </a:r>
            <a:r>
              <a:rPr lang="en-ID" sz="1400" dirty="0" err="1"/>
              <a:t>wanita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melatih</a:t>
            </a:r>
            <a:r>
              <a:rPr lang="en-ID" sz="1400" dirty="0"/>
              <a:t> dan </a:t>
            </a:r>
            <a:r>
              <a:rPr lang="en-ID" sz="1400" dirty="0" err="1"/>
              <a:t>mencapai</a:t>
            </a:r>
            <a:r>
              <a:rPr lang="en-ID" sz="1400" dirty="0"/>
              <a:t> </a:t>
            </a:r>
            <a:r>
              <a:rPr lang="en-ID" sz="1400" dirty="0" err="1"/>
              <a:t>pencerahan</a:t>
            </a:r>
            <a:r>
              <a:rPr lang="en-ID" sz="1400" dirty="0"/>
              <a:t>. Ini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langkah</a:t>
            </a:r>
            <a:r>
              <a:rPr lang="en-ID" sz="1400" dirty="0"/>
              <a:t> </a:t>
            </a:r>
            <a:r>
              <a:rPr lang="en-ID" sz="1400" dirty="0" err="1"/>
              <a:t>besar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konteks</a:t>
            </a:r>
            <a:r>
              <a:rPr lang="en-ID" sz="1400" dirty="0"/>
              <a:t> zaman </a:t>
            </a:r>
            <a:r>
              <a:rPr lang="en-ID" sz="1400" dirty="0" err="1"/>
              <a:t>tersebut</a:t>
            </a:r>
            <a:r>
              <a:rPr lang="en-ID" sz="1400" dirty="0"/>
              <a:t> yang sangat </a:t>
            </a:r>
            <a:r>
              <a:rPr lang="en-ID" sz="1400" dirty="0" err="1"/>
              <a:t>patriarkis</a:t>
            </a:r>
            <a:r>
              <a:rPr lang="en-ID" sz="1400" dirty="0"/>
              <a:t>. </a:t>
            </a:r>
            <a:r>
              <a:rPr lang="en-ID" sz="1400" dirty="0" err="1"/>
              <a:t>Buddhisme</a:t>
            </a:r>
            <a:r>
              <a:rPr lang="en-ID" sz="1400" dirty="0"/>
              <a:t> </a:t>
            </a:r>
            <a:r>
              <a:rPr lang="en-ID" sz="1400" dirty="0" err="1"/>
              <a:t>mengajarkan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setiap</a:t>
            </a:r>
            <a:r>
              <a:rPr lang="en-ID" sz="1400" dirty="0"/>
              <a:t> </a:t>
            </a:r>
            <a:r>
              <a:rPr lang="en-ID" sz="1400" dirty="0" err="1"/>
              <a:t>individu</a:t>
            </a:r>
            <a:r>
              <a:rPr lang="en-ID" sz="1400" dirty="0"/>
              <a:t>,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memandang</a:t>
            </a:r>
            <a:r>
              <a:rPr lang="en-ID" sz="1400" dirty="0"/>
              <a:t> gender,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potensi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mencapai</a:t>
            </a:r>
            <a:r>
              <a:rPr lang="en-ID" sz="1400" dirty="0"/>
              <a:t> Nirvana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F83B65-C449-FD63-5E5A-76CF473A05F6}"/>
              </a:ext>
            </a:extLst>
          </p:cNvPr>
          <p:cNvSpPr txBox="1"/>
          <p:nvPr/>
        </p:nvSpPr>
        <p:spPr>
          <a:xfrm>
            <a:off x="7005726" y="2450351"/>
            <a:ext cx="5097745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2.Disabilitas: </a:t>
            </a:r>
            <a:r>
              <a:rPr lang="en-ID" sz="1400" dirty="0" err="1"/>
              <a:t>Buddhisme</a:t>
            </a:r>
            <a:r>
              <a:rPr lang="en-ID" sz="1400" dirty="0"/>
              <a:t> </a:t>
            </a:r>
            <a:r>
              <a:rPr lang="en-ID" sz="1400" dirty="0" err="1"/>
              <a:t>mengajarkan</a:t>
            </a:r>
            <a:r>
              <a:rPr lang="en-ID" sz="1400" dirty="0"/>
              <a:t> </a:t>
            </a:r>
            <a:r>
              <a:rPr lang="en-ID" sz="1400" dirty="0" err="1"/>
              <a:t>belas</a:t>
            </a:r>
            <a:r>
              <a:rPr lang="en-ID" sz="1400" dirty="0"/>
              <a:t> </a:t>
            </a:r>
            <a:r>
              <a:rPr lang="en-ID" sz="1400" dirty="0" err="1"/>
              <a:t>kasih</a:t>
            </a:r>
            <a:r>
              <a:rPr lang="en-ID" sz="1400" dirty="0"/>
              <a:t> dan </a:t>
            </a:r>
            <a:r>
              <a:rPr lang="en-ID" sz="1400" dirty="0" err="1"/>
              <a:t>penghargaan</a:t>
            </a:r>
            <a:r>
              <a:rPr lang="en-ID" sz="1400" dirty="0"/>
              <a:t> </a:t>
            </a:r>
            <a:r>
              <a:rPr lang="en-ID" sz="1400" dirty="0" err="1"/>
              <a:t>terhadap</a:t>
            </a:r>
            <a:r>
              <a:rPr lang="en-ID" sz="1400" dirty="0"/>
              <a:t> </a:t>
            </a:r>
            <a:r>
              <a:rPr lang="en-ID" sz="1400" dirty="0" err="1"/>
              <a:t>semua</a:t>
            </a:r>
            <a:r>
              <a:rPr lang="en-ID" sz="1400" dirty="0"/>
              <a:t> orang,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memandang</a:t>
            </a:r>
            <a:r>
              <a:rPr lang="en-ID" sz="1400" dirty="0"/>
              <a:t> </a:t>
            </a:r>
            <a:r>
              <a:rPr lang="en-ID" sz="1400" dirty="0" err="1"/>
              <a:t>kondisi</a:t>
            </a:r>
            <a:r>
              <a:rPr lang="en-ID" sz="1400" dirty="0"/>
              <a:t> </a:t>
            </a:r>
            <a:r>
              <a:rPr lang="en-ID" sz="1400" dirty="0" err="1"/>
              <a:t>fisik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mental </a:t>
            </a:r>
            <a:r>
              <a:rPr lang="en-ID" sz="1400" dirty="0" err="1"/>
              <a:t>mereka</a:t>
            </a:r>
            <a:r>
              <a:rPr lang="en-ID" sz="1400" dirty="0"/>
              <a:t>. </a:t>
            </a:r>
            <a:r>
              <a:rPr lang="en-ID" sz="1400" dirty="0" err="1"/>
              <a:t>Prinsip-prinsip</a:t>
            </a:r>
            <a:r>
              <a:rPr lang="en-ID" sz="1400" dirty="0"/>
              <a:t> </a:t>
            </a:r>
            <a:r>
              <a:rPr lang="en-ID" sz="1400" dirty="0" err="1"/>
              <a:t>seperti</a:t>
            </a:r>
            <a:r>
              <a:rPr lang="en-ID" sz="1400" dirty="0"/>
              <a:t> Karuna (</a:t>
            </a:r>
            <a:r>
              <a:rPr lang="en-ID" sz="1400" dirty="0" err="1"/>
              <a:t>belas</a:t>
            </a:r>
            <a:r>
              <a:rPr lang="en-ID" sz="1400" dirty="0"/>
              <a:t> </a:t>
            </a:r>
            <a:r>
              <a:rPr lang="en-ID" sz="1400" dirty="0" err="1"/>
              <a:t>kasih</a:t>
            </a:r>
            <a:r>
              <a:rPr lang="en-ID" sz="1400" dirty="0"/>
              <a:t>) dan Metta (</a:t>
            </a:r>
            <a:r>
              <a:rPr lang="en-ID" sz="1400" dirty="0" err="1"/>
              <a:t>cinta</a:t>
            </a:r>
            <a:r>
              <a:rPr lang="en-ID" sz="1400" dirty="0"/>
              <a:t> </a:t>
            </a:r>
            <a:r>
              <a:rPr lang="en-ID" sz="1400" dirty="0" err="1"/>
              <a:t>kasih</a:t>
            </a:r>
            <a:r>
              <a:rPr lang="en-ID" sz="1400" dirty="0"/>
              <a:t>)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pentingnya</a:t>
            </a:r>
            <a:r>
              <a:rPr lang="en-ID" sz="1400" dirty="0"/>
              <a:t> </a:t>
            </a:r>
            <a:r>
              <a:rPr lang="en-ID" sz="1400" dirty="0" err="1"/>
              <a:t>membantu</a:t>
            </a:r>
            <a:r>
              <a:rPr lang="en-ID" sz="1400" dirty="0"/>
              <a:t> dan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yang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disabilitas</a:t>
            </a:r>
            <a:endParaRPr lang="en-ID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0098F7-7C54-7647-6E02-674A837C8BED}"/>
              </a:ext>
            </a:extLst>
          </p:cNvPr>
          <p:cNvSpPr txBox="1"/>
          <p:nvPr/>
        </p:nvSpPr>
        <p:spPr>
          <a:xfrm>
            <a:off x="7041347" y="3651378"/>
            <a:ext cx="5062124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3. Sosial: Dalam </a:t>
            </a:r>
            <a:r>
              <a:rPr lang="en-ID" sz="1400" dirty="0" err="1"/>
              <a:t>ajaran</a:t>
            </a:r>
            <a:r>
              <a:rPr lang="en-ID" sz="1400" dirty="0"/>
              <a:t> Buddha, </a:t>
            </a:r>
            <a:r>
              <a:rPr lang="en-ID" sz="1400" dirty="0" err="1"/>
              <a:t>semua</a:t>
            </a:r>
            <a:r>
              <a:rPr lang="en-ID" sz="1400" dirty="0"/>
              <a:t> </a:t>
            </a:r>
            <a:r>
              <a:rPr lang="en-ID" sz="1400" dirty="0" err="1"/>
              <a:t>makhluk</a:t>
            </a:r>
            <a:r>
              <a:rPr lang="en-ID" sz="1400" dirty="0"/>
              <a:t> </a:t>
            </a:r>
            <a:r>
              <a:rPr lang="en-ID" sz="1400" dirty="0" err="1"/>
              <a:t>hidup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setara</a:t>
            </a:r>
            <a:r>
              <a:rPr lang="en-ID" sz="1400" dirty="0"/>
              <a:t>. </a:t>
            </a:r>
            <a:r>
              <a:rPr lang="en-ID" sz="1400" dirty="0" err="1"/>
              <a:t>Ajaran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mendorong</a:t>
            </a:r>
            <a:r>
              <a:rPr lang="en-ID" sz="1400" dirty="0"/>
              <a:t> </a:t>
            </a:r>
            <a:r>
              <a:rPr lang="en-ID" sz="1400" dirty="0" err="1"/>
              <a:t>pengikutnya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melawan</a:t>
            </a:r>
            <a:r>
              <a:rPr lang="en-ID" sz="1400" dirty="0"/>
              <a:t> </a:t>
            </a:r>
            <a:r>
              <a:rPr lang="en-ID" sz="1400" dirty="0" err="1"/>
              <a:t>diskriminasi</a:t>
            </a:r>
            <a:r>
              <a:rPr lang="en-ID" sz="1400" dirty="0"/>
              <a:t> </a:t>
            </a:r>
            <a:r>
              <a:rPr lang="en-ID" sz="1400" dirty="0" err="1"/>
              <a:t>berdasarkan</a:t>
            </a:r>
            <a:r>
              <a:rPr lang="en-ID" sz="1400" dirty="0"/>
              <a:t> </a:t>
            </a:r>
            <a:r>
              <a:rPr lang="en-ID" sz="1400" dirty="0" err="1"/>
              <a:t>kasta</a:t>
            </a:r>
            <a:r>
              <a:rPr lang="en-ID" sz="1400" dirty="0"/>
              <a:t>, status </a:t>
            </a:r>
            <a:r>
              <a:rPr lang="en-ID" sz="1400" dirty="0" err="1"/>
              <a:t>sosial</a:t>
            </a:r>
            <a:r>
              <a:rPr lang="en-ID" sz="1400" dirty="0"/>
              <a:t>,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latar</a:t>
            </a:r>
            <a:r>
              <a:rPr lang="en-ID" sz="1400" dirty="0"/>
              <a:t> </a:t>
            </a:r>
            <a:r>
              <a:rPr lang="en-ID" sz="1400" dirty="0" err="1"/>
              <a:t>belakang</a:t>
            </a:r>
            <a:r>
              <a:rPr lang="en-ID" sz="1400" dirty="0"/>
              <a:t> </a:t>
            </a:r>
            <a:r>
              <a:rPr lang="en-ID" sz="1400" dirty="0" err="1"/>
              <a:t>etnis</a:t>
            </a:r>
            <a:r>
              <a:rPr lang="en-ID" sz="1400" dirty="0"/>
              <a:t>. </a:t>
            </a:r>
            <a:r>
              <a:rPr lang="en-ID" sz="1400" dirty="0" err="1"/>
              <a:t>Prinsip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tercermin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delapan</a:t>
            </a:r>
            <a:r>
              <a:rPr lang="en-ID" sz="1400" dirty="0"/>
              <a:t> </a:t>
            </a:r>
            <a:r>
              <a:rPr lang="en-ID" sz="1400" dirty="0" err="1"/>
              <a:t>jalur</a:t>
            </a:r>
            <a:r>
              <a:rPr lang="en-ID" sz="1400" dirty="0"/>
              <a:t> </a:t>
            </a:r>
            <a:r>
              <a:rPr lang="en-ID" sz="1400" dirty="0" err="1"/>
              <a:t>mulia</a:t>
            </a:r>
            <a:r>
              <a:rPr lang="en-ID" sz="1400" dirty="0"/>
              <a:t> yang </a:t>
            </a:r>
            <a:r>
              <a:rPr lang="en-ID" sz="1400" dirty="0" err="1"/>
              <a:t>mengarah</a:t>
            </a:r>
            <a:r>
              <a:rPr lang="en-ID" sz="1400" dirty="0"/>
              <a:t> pada </a:t>
            </a:r>
            <a:r>
              <a:rPr lang="en-ID" sz="1400" dirty="0" err="1"/>
              <a:t>kehidupan</a:t>
            </a:r>
            <a:r>
              <a:rPr lang="en-ID" sz="1400" dirty="0"/>
              <a:t> yang </a:t>
            </a:r>
            <a:r>
              <a:rPr lang="en-ID" sz="1400" dirty="0" err="1"/>
              <a:t>benar</a:t>
            </a:r>
            <a:r>
              <a:rPr lang="en-ID" sz="1400" dirty="0"/>
              <a:t> dan </a:t>
            </a:r>
            <a:r>
              <a:rPr lang="en-ID" sz="1400" dirty="0" err="1"/>
              <a:t>penuh</a:t>
            </a:r>
            <a:r>
              <a:rPr lang="en-ID" sz="1400" dirty="0"/>
              <a:t> </a:t>
            </a:r>
            <a:r>
              <a:rPr lang="en-ID" sz="1400" dirty="0" err="1"/>
              <a:t>kedamaian</a:t>
            </a:r>
            <a:endParaRPr lang="en-ID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7975AE-4F8C-F46C-B14B-660C3EDFC785}"/>
              </a:ext>
            </a:extLst>
          </p:cNvPr>
          <p:cNvSpPr txBox="1"/>
          <p:nvPr/>
        </p:nvSpPr>
        <p:spPr>
          <a:xfrm>
            <a:off x="6946525" y="4914805"/>
            <a:ext cx="5156945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sz="1400" dirty="0"/>
              <a:t>4.Inklusi: </a:t>
            </a:r>
            <a:r>
              <a:rPr lang="en-ID" sz="1400" dirty="0" err="1"/>
              <a:t>Buddhisme</a:t>
            </a:r>
            <a:r>
              <a:rPr lang="en-ID" sz="1400" dirty="0"/>
              <a:t>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inklusi</a:t>
            </a:r>
            <a:r>
              <a:rPr lang="en-ID" sz="1400" dirty="0"/>
              <a:t> dan </a:t>
            </a:r>
            <a:r>
              <a:rPr lang="en-ID" sz="1400" dirty="0" err="1"/>
              <a:t>penghargaan</a:t>
            </a:r>
            <a:r>
              <a:rPr lang="en-ID" sz="1400" dirty="0"/>
              <a:t> </a:t>
            </a:r>
            <a:r>
              <a:rPr lang="en-ID" sz="1400" dirty="0" err="1"/>
              <a:t>terhadap</a:t>
            </a:r>
            <a:r>
              <a:rPr lang="en-ID" sz="1400" dirty="0"/>
              <a:t> </a:t>
            </a:r>
            <a:r>
              <a:rPr lang="en-ID" sz="1400" dirty="0" err="1"/>
              <a:t>keberagaman</a:t>
            </a:r>
            <a:r>
              <a:rPr lang="en-ID" sz="1400" dirty="0"/>
              <a:t>. Dalam </a:t>
            </a:r>
            <a:r>
              <a:rPr lang="en-ID" sz="1400" dirty="0" err="1"/>
              <a:t>berbagai</a:t>
            </a:r>
            <a:r>
              <a:rPr lang="en-ID" sz="1400" dirty="0"/>
              <a:t> </a:t>
            </a:r>
            <a:r>
              <a:rPr lang="en-ID" sz="1400" dirty="0" err="1"/>
              <a:t>praktik</a:t>
            </a:r>
            <a:r>
              <a:rPr lang="en-ID" sz="1400" dirty="0"/>
              <a:t>, </a:t>
            </a:r>
            <a:r>
              <a:rPr lang="en-ID" sz="1400" dirty="0" err="1"/>
              <a:t>komunitas</a:t>
            </a:r>
            <a:r>
              <a:rPr lang="en-ID" sz="1400" dirty="0"/>
              <a:t> Buddhis </a:t>
            </a:r>
            <a:r>
              <a:rPr lang="en-ID" sz="1400" dirty="0" err="1"/>
              <a:t>sering</a:t>
            </a:r>
            <a:r>
              <a:rPr lang="en-ID" sz="1400" dirty="0"/>
              <a:t> kali </a:t>
            </a:r>
            <a:r>
              <a:rPr lang="en-ID" sz="1400" dirty="0" err="1"/>
              <a:t>menciptakan</a:t>
            </a:r>
            <a:r>
              <a:rPr lang="en-ID" sz="1400" dirty="0"/>
              <a:t> </a:t>
            </a:r>
            <a:r>
              <a:rPr lang="en-ID" sz="1400" dirty="0" err="1"/>
              <a:t>lingkungan</a:t>
            </a:r>
            <a:r>
              <a:rPr lang="en-ID" sz="1400" dirty="0"/>
              <a:t> yang </a:t>
            </a:r>
            <a:r>
              <a:rPr lang="en-ID" sz="1400" dirty="0" err="1"/>
              <a:t>mendukung</a:t>
            </a:r>
            <a:r>
              <a:rPr lang="en-ID" sz="1400" dirty="0"/>
              <a:t> dan </a:t>
            </a:r>
            <a:r>
              <a:rPr lang="en-ID" sz="1400" dirty="0" err="1"/>
              <a:t>inklusif</a:t>
            </a:r>
            <a:r>
              <a:rPr lang="en-ID" sz="1400" dirty="0"/>
              <a:t>, di mana </a:t>
            </a:r>
            <a:r>
              <a:rPr lang="en-ID" sz="1400" dirty="0" err="1"/>
              <a:t>semua</a:t>
            </a:r>
            <a:r>
              <a:rPr lang="en-ID" sz="1400" dirty="0"/>
              <a:t> orang </a:t>
            </a:r>
            <a:r>
              <a:rPr lang="en-ID" sz="1400" dirty="0" err="1"/>
              <a:t>diterima</a:t>
            </a:r>
            <a:r>
              <a:rPr lang="en-ID" sz="1400" dirty="0"/>
              <a:t> dan </a:t>
            </a:r>
            <a:r>
              <a:rPr lang="en-ID" sz="1400" dirty="0" err="1"/>
              <a:t>dihargai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3927491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23A45-35E3-FFF6-AF16-9E1692EA5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F456C5C0-FC1C-26D1-A1BF-D14A197287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BCC6933-A69C-F9E1-449F-381C42576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082" y="186046"/>
            <a:ext cx="7388961" cy="5439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D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Kesimpulan: </a:t>
            </a:r>
            <a:r>
              <a:rPr lang="en-ID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Urgensi</a:t>
            </a:r>
            <a:r>
              <a:rPr lang="en-ID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 GEDSI </a:t>
            </a:r>
            <a:r>
              <a:rPr lang="en-ID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dalam</a:t>
            </a:r>
            <a:r>
              <a:rPr lang="en-ID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baseline="-25000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perspektif</a:t>
            </a:r>
            <a:r>
              <a:rPr lang="en-ID" sz="2800" b="1" baseline="-250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agama-agama</a:t>
            </a: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EF4AD6BB-90FA-386E-5FFB-B6FAFA388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229465-3989-B620-AEEE-C5AF3993BC05}"/>
              </a:ext>
            </a:extLst>
          </p:cNvPr>
          <p:cNvSpPr txBox="1"/>
          <p:nvPr/>
        </p:nvSpPr>
        <p:spPr>
          <a:xfrm>
            <a:off x="1286933" y="1643502"/>
            <a:ext cx="91101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b="1" dirty="0" err="1"/>
              <a:t>Pemenuhan</a:t>
            </a:r>
            <a:r>
              <a:rPr lang="en-ID" b="1" dirty="0"/>
              <a:t> Hak Dasar</a:t>
            </a:r>
            <a:r>
              <a:rPr lang="en-ID" dirty="0"/>
              <a:t>: Agama </a:t>
            </a:r>
            <a:r>
              <a:rPr lang="en-ID" dirty="0" err="1"/>
              <a:t>mengajarkan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memenuhi</a:t>
            </a:r>
            <a:r>
              <a:rPr lang="en-ID" dirty="0"/>
              <a:t> </a:t>
            </a:r>
            <a:r>
              <a:rPr lang="en-ID" dirty="0" err="1"/>
              <a:t>hak-hak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diskriminasi</a:t>
            </a:r>
            <a:r>
              <a:rPr lang="en-ID" dirty="0"/>
              <a:t>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gender, </a:t>
            </a:r>
            <a:r>
              <a:rPr lang="en-ID" dirty="0" err="1"/>
              <a:t>disabilitas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latar</a:t>
            </a:r>
            <a:r>
              <a:rPr lang="en-ID" dirty="0"/>
              <a:t> </a:t>
            </a:r>
            <a:r>
              <a:rPr lang="en-ID" dirty="0" err="1"/>
              <a:t>belakang</a:t>
            </a:r>
            <a:r>
              <a:rPr lang="en-ID" dirty="0"/>
              <a:t> </a:t>
            </a:r>
            <a:r>
              <a:rPr lang="en-ID" dirty="0" err="1"/>
              <a:t>sosial</a:t>
            </a:r>
            <a:endParaRPr lang="en-ID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A6E488-DF7C-E83F-6F0B-843CB538F8B3}"/>
              </a:ext>
            </a:extLst>
          </p:cNvPr>
          <p:cNvSpPr txBox="1"/>
          <p:nvPr/>
        </p:nvSpPr>
        <p:spPr>
          <a:xfrm>
            <a:off x="1286933" y="2341535"/>
            <a:ext cx="9008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b="1" dirty="0" err="1"/>
              <a:t>Penghapusan</a:t>
            </a:r>
            <a:r>
              <a:rPr lang="en-ID" b="1" dirty="0"/>
              <a:t> </a:t>
            </a:r>
            <a:r>
              <a:rPr lang="en-ID" b="1" dirty="0" err="1"/>
              <a:t>Ketidakadilan</a:t>
            </a:r>
            <a:r>
              <a:rPr lang="en-ID" dirty="0"/>
              <a:t>: </a:t>
            </a:r>
            <a:r>
              <a:rPr lang="en-ID" dirty="0" err="1"/>
              <a:t>Prinsip</a:t>
            </a:r>
            <a:r>
              <a:rPr lang="en-ID" dirty="0"/>
              <a:t> GEDSI </a:t>
            </a:r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penghapusan</a:t>
            </a:r>
            <a:r>
              <a:rPr lang="en-ID" dirty="0"/>
              <a:t> </a:t>
            </a:r>
            <a:r>
              <a:rPr lang="en-ID" dirty="0" err="1"/>
              <a:t>diskriminasi</a:t>
            </a:r>
            <a:r>
              <a:rPr lang="en-ID" dirty="0"/>
              <a:t> dan </a:t>
            </a:r>
            <a:r>
              <a:rPr lang="en-ID" dirty="0" err="1"/>
              <a:t>ketidakadilan</a:t>
            </a:r>
            <a:r>
              <a:rPr lang="en-ID" dirty="0"/>
              <a:t>, yang juga </a:t>
            </a:r>
            <a:r>
              <a:rPr lang="en-ID" dirty="0" err="1"/>
              <a:t>merupakan</a:t>
            </a:r>
            <a:r>
              <a:rPr lang="en-ID" dirty="0"/>
              <a:t> inti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ajaran</a:t>
            </a:r>
            <a:r>
              <a:rPr lang="en-ID" dirty="0"/>
              <a:t> agama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499AD9-D498-0500-2BE0-0D16DC1247C9}"/>
              </a:ext>
            </a:extLst>
          </p:cNvPr>
          <p:cNvSpPr txBox="1"/>
          <p:nvPr/>
        </p:nvSpPr>
        <p:spPr>
          <a:xfrm>
            <a:off x="1286933" y="3203290"/>
            <a:ext cx="91101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b="1" dirty="0" err="1"/>
              <a:t>Kesetaraan</a:t>
            </a:r>
            <a:r>
              <a:rPr lang="en-ID" b="1" dirty="0"/>
              <a:t> dan </a:t>
            </a:r>
            <a:r>
              <a:rPr lang="en-ID" b="1" dirty="0" err="1"/>
              <a:t>Inklusi</a:t>
            </a:r>
            <a:r>
              <a:rPr lang="en-ID" dirty="0"/>
              <a:t>: Agama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menekankan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kesetaraan</a:t>
            </a:r>
            <a:r>
              <a:rPr lang="en-ID" dirty="0"/>
              <a:t> dan </a:t>
            </a:r>
            <a:r>
              <a:rPr lang="en-ID" dirty="0" err="1"/>
              <a:t>inklusi</a:t>
            </a:r>
            <a:r>
              <a:rPr lang="en-ID" dirty="0"/>
              <a:t>, yang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akses</a:t>
            </a:r>
            <a:r>
              <a:rPr lang="en-ID" dirty="0"/>
              <a:t> yang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orang,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,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, dan </a:t>
            </a:r>
            <a:r>
              <a:rPr lang="en-ID" dirty="0" err="1"/>
              <a:t>kesempatan</a:t>
            </a:r>
            <a:r>
              <a:rPr lang="en-ID" dirty="0"/>
              <a:t> </a:t>
            </a:r>
            <a:r>
              <a:rPr lang="en-ID" dirty="0" err="1"/>
              <a:t>ekonomi</a:t>
            </a:r>
            <a:endParaRPr lang="en-ID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CE648B-1813-25DD-3297-173DE139923E}"/>
              </a:ext>
            </a:extLst>
          </p:cNvPr>
          <p:cNvSpPr txBox="1"/>
          <p:nvPr/>
        </p:nvSpPr>
        <p:spPr>
          <a:xfrm>
            <a:off x="1286933" y="4341177"/>
            <a:ext cx="8853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b="1" dirty="0" err="1"/>
              <a:t>Pemberdayaan</a:t>
            </a:r>
            <a:r>
              <a:rPr lang="en-ID" b="1" dirty="0"/>
              <a:t> </a:t>
            </a:r>
            <a:r>
              <a:rPr lang="en-ID" b="1" dirty="0" err="1"/>
              <a:t>Komunitas</a:t>
            </a:r>
            <a:r>
              <a:rPr lang="en-ID" dirty="0"/>
              <a:t>: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mengadopsi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GEDSI, </a:t>
            </a:r>
            <a:r>
              <a:rPr lang="en-ID" dirty="0" err="1"/>
              <a:t>komunitas</a:t>
            </a:r>
            <a:r>
              <a:rPr lang="en-ID" dirty="0"/>
              <a:t> agama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agen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yang </a:t>
            </a:r>
            <a:r>
              <a:rPr lang="en-ID" dirty="0" err="1"/>
              <a:t>memperkuat</a:t>
            </a:r>
            <a:r>
              <a:rPr lang="en-ID" dirty="0"/>
              <a:t> </a:t>
            </a:r>
            <a:r>
              <a:rPr lang="en-ID" dirty="0" err="1"/>
              <a:t>nilai-nilai</a:t>
            </a:r>
            <a:r>
              <a:rPr lang="en-ID" dirty="0"/>
              <a:t> </a:t>
            </a:r>
            <a:r>
              <a:rPr lang="en-ID" dirty="0" err="1"/>
              <a:t>demokrasi</a:t>
            </a:r>
            <a:r>
              <a:rPr lang="en-ID" dirty="0"/>
              <a:t> dan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60426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42452-69E9-43EE-60AE-3E4A15EEB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36514832-76A3-525A-4AB0-E680F986CC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1A50FA6-2486-C6C3-890D-80BB9DFDA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146" y="1889894"/>
            <a:ext cx="10058253" cy="121296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just"/>
            <a:br>
              <a:rPr lang="sv-SE" sz="2900" b="1" dirty="0">
                <a:latin typeface="Quattrocento Sans" panose="020B0502050000020003" pitchFamily="34" charset="0"/>
              </a:rPr>
            </a:br>
            <a:r>
              <a:rPr lang="sv-SE" sz="2900" b="1" dirty="0">
                <a:latin typeface="Quattrocento Sans" panose="020B0502050000020003" pitchFamily="34" charset="0"/>
              </a:rPr>
              <a:t>Apa </a:t>
            </a:r>
            <a:r>
              <a:rPr lang="sv-SE" sz="2700" b="1" dirty="0">
                <a:latin typeface="Quattrocento Sans" panose="020B0502050000020003" pitchFamily="34" charset="0"/>
              </a:rPr>
              <a:t>Hubungan GEDSI dan agama dan peran fasilitator sebagai orang beragama, GFP-SE menuju budidaya udang Vaname berdaya saing dan  berkelanjutan?</a:t>
            </a:r>
            <a:br>
              <a:rPr lang="sv-SE" sz="2900" b="1" dirty="0">
                <a:latin typeface="Quattrocento Sans" panose="020B0502050000020003" pitchFamily="34" charset="0"/>
              </a:rPr>
            </a:b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ABEF404B-8926-1EA4-88CA-AB6AA4418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CCF3F1-57FE-0C62-E41B-0705DA59CD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086" y="4047287"/>
            <a:ext cx="3318933" cy="2489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A1C5E8-3F35-7BDC-1C48-8F0919BEA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6842" y="4168830"/>
            <a:ext cx="3332141" cy="249910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A943DEB-E040-C9B4-ECAF-3FC4F1C29568}"/>
              </a:ext>
            </a:extLst>
          </p:cNvPr>
          <p:cNvSpPr txBox="1">
            <a:spLocks/>
          </p:cNvSpPr>
          <p:nvPr/>
        </p:nvSpPr>
        <p:spPr>
          <a:xfrm>
            <a:off x="2455333" y="190064"/>
            <a:ext cx="7916334" cy="9454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700" b="1" dirty="0">
                <a:latin typeface="Quattrocento Sans" panose="020B0502050000020003" pitchFamily="34" charset="0"/>
              </a:rPr>
              <a:t>Bahan Diskusi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F382D3-A27D-0B87-675E-4AF5A0269E2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444" r="1972"/>
          <a:stretch/>
        </p:blipFill>
        <p:spPr>
          <a:xfrm>
            <a:off x="4091742" y="4211668"/>
            <a:ext cx="3710118" cy="245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80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31F39-245B-E8BB-7D81-CC126089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8;p10">
            <a:extLst>
              <a:ext uri="{FF2B5EF4-FFF2-40B4-BE49-F238E27FC236}">
                <a16:creationId xmlns:a16="http://schemas.microsoft.com/office/drawing/2014/main" id="{6F9A7E66-A000-D6FA-00C9-8E600E5959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2751083" cy="945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 descr="ADB forecasts solid, slightly lower growth in developing Asia | ABS-CBN ...">
            <a:extLst>
              <a:ext uri="{FF2B5EF4-FFF2-40B4-BE49-F238E27FC236}">
                <a16:creationId xmlns:a16="http://schemas.microsoft.com/office/drawing/2014/main" id="{ACD8E1FE-8355-18E8-83D3-A88994243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903" y="0"/>
            <a:ext cx="1296161" cy="8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5B6C10-2971-53AE-30A2-251DF7A9A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086" y="4885267"/>
            <a:ext cx="3318933" cy="1651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7F884D-F659-93E8-B356-C37FFA5D8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6842" y="4973876"/>
            <a:ext cx="3332141" cy="164435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AAFFC88-C18E-A341-FBD2-FCFCCFDB12D3}"/>
              </a:ext>
            </a:extLst>
          </p:cNvPr>
          <p:cNvSpPr txBox="1">
            <a:spLocks/>
          </p:cNvSpPr>
          <p:nvPr/>
        </p:nvSpPr>
        <p:spPr>
          <a:xfrm>
            <a:off x="2455333" y="190064"/>
            <a:ext cx="7916334" cy="9454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700" b="1" dirty="0">
                <a:latin typeface="Quattrocento Sans" panose="020B0502050000020003" pitchFamily="34" charset="0"/>
              </a:rPr>
              <a:t>Bahan Renungan</a:t>
            </a:r>
            <a:endParaRPr lang="en-ID" sz="2900" b="1" dirty="0">
              <a:latin typeface="Quattrocento Sans" panose="020B05020500000200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CC7537-187B-E4C6-1050-9808EF1F5A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444" r="1972"/>
          <a:stretch/>
        </p:blipFill>
        <p:spPr>
          <a:xfrm>
            <a:off x="4125609" y="4973876"/>
            <a:ext cx="3710118" cy="16512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B64537-E5EF-00C1-364B-E4C884DB4512}"/>
              </a:ext>
            </a:extLst>
          </p:cNvPr>
          <p:cNvSpPr txBox="1"/>
          <p:nvPr/>
        </p:nvSpPr>
        <p:spPr>
          <a:xfrm>
            <a:off x="499532" y="1184602"/>
            <a:ext cx="11286067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ID" dirty="0"/>
              <a:t>1. </a:t>
            </a:r>
            <a:r>
              <a:rPr lang="en-ID" dirty="0" err="1"/>
              <a:t>Kesetaraan</a:t>
            </a:r>
            <a:r>
              <a:rPr lang="en-ID" dirty="0"/>
              <a:t> Gender: Banyak </a:t>
            </a:r>
            <a:r>
              <a:rPr lang="en-ID" dirty="0" err="1"/>
              <a:t>ajaran</a:t>
            </a:r>
            <a:r>
              <a:rPr lang="en-ID" dirty="0"/>
              <a:t> agama </a:t>
            </a:r>
            <a:r>
              <a:rPr lang="en-ID" dirty="0" err="1"/>
              <a:t>menekankan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menghormati</a:t>
            </a:r>
            <a:r>
              <a:rPr lang="en-ID" dirty="0"/>
              <a:t> dan </a:t>
            </a:r>
            <a:r>
              <a:rPr lang="en-ID" dirty="0" err="1"/>
              <a:t>memperlakukan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adil</a:t>
            </a:r>
            <a:r>
              <a:rPr lang="en-ID" dirty="0"/>
              <a:t>,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memandang</a:t>
            </a:r>
            <a:r>
              <a:rPr lang="en-ID" dirty="0"/>
              <a:t>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kelamin</a:t>
            </a:r>
            <a:r>
              <a:rPr lang="en-ID" dirty="0"/>
              <a:t>. </a:t>
            </a:r>
            <a:r>
              <a:rPr lang="en-ID" dirty="0" err="1"/>
              <a:t>Implementasi</a:t>
            </a:r>
            <a:r>
              <a:rPr lang="en-ID" dirty="0"/>
              <a:t> GEDSI </a:t>
            </a:r>
            <a:r>
              <a:rPr lang="en-ID" dirty="0" err="1"/>
              <a:t>dalam</a:t>
            </a:r>
            <a:r>
              <a:rPr lang="en-ID" dirty="0"/>
              <a:t> agama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mengatasi</a:t>
            </a:r>
            <a:r>
              <a:rPr lang="en-ID" dirty="0"/>
              <a:t> </a:t>
            </a:r>
            <a:r>
              <a:rPr lang="en-ID" dirty="0" err="1"/>
              <a:t>stereotip</a:t>
            </a:r>
            <a:r>
              <a:rPr lang="en-ID" dirty="0"/>
              <a:t> gender dan </a:t>
            </a:r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komunitas</a:t>
            </a:r>
            <a:r>
              <a:rPr lang="en-ID" dirty="0"/>
              <a:t> </a:t>
            </a:r>
            <a:r>
              <a:rPr lang="en-ID" dirty="0" err="1"/>
              <a:t>keagamaan</a:t>
            </a:r>
            <a:endParaRPr lang="en-ID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A13A22-4273-96B4-C770-35DAC0F424D3}"/>
              </a:ext>
            </a:extLst>
          </p:cNvPr>
          <p:cNvSpPr txBox="1"/>
          <p:nvPr/>
        </p:nvSpPr>
        <p:spPr>
          <a:xfrm>
            <a:off x="499533" y="2179128"/>
            <a:ext cx="11286067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ID" dirty="0"/>
              <a:t>2. </a:t>
            </a:r>
            <a:r>
              <a:rPr lang="en-ID" dirty="0" err="1"/>
              <a:t>Inklusi</a:t>
            </a:r>
            <a:r>
              <a:rPr lang="en-ID" dirty="0"/>
              <a:t> </a:t>
            </a:r>
            <a:r>
              <a:rPr lang="en-ID" dirty="0" err="1"/>
              <a:t>Disabilitas</a:t>
            </a:r>
            <a:r>
              <a:rPr lang="en-ID" dirty="0"/>
              <a:t>: Agama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mengajarkan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merangkul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disabilitas</a:t>
            </a:r>
            <a:r>
              <a:rPr lang="en-ID" dirty="0"/>
              <a:t>. GEDSI </a:t>
            </a:r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komunitas</a:t>
            </a:r>
            <a:r>
              <a:rPr lang="en-ID" dirty="0"/>
              <a:t> agama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yang </a:t>
            </a:r>
            <a:r>
              <a:rPr lang="en-ID" dirty="0" err="1"/>
              <a:t>inklusif</a:t>
            </a:r>
            <a:r>
              <a:rPr lang="en-ID" dirty="0"/>
              <a:t>, di mana </a:t>
            </a:r>
            <a:r>
              <a:rPr lang="en-ID" dirty="0" err="1"/>
              <a:t>semua</a:t>
            </a:r>
            <a:r>
              <a:rPr lang="en-ID" dirty="0"/>
              <a:t> orang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berpartisipasi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hambatan</a:t>
            </a:r>
            <a:endParaRPr lang="en-ID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904D09-17AF-0F06-B0DD-FBBFFEA563F9}"/>
              </a:ext>
            </a:extLst>
          </p:cNvPr>
          <p:cNvSpPr txBox="1"/>
          <p:nvPr/>
        </p:nvSpPr>
        <p:spPr>
          <a:xfrm>
            <a:off x="499532" y="3124596"/>
            <a:ext cx="11286067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ID" dirty="0"/>
              <a:t>3. </a:t>
            </a:r>
            <a:r>
              <a:rPr lang="en-ID" dirty="0" err="1"/>
              <a:t>Inklusi</a:t>
            </a:r>
            <a:r>
              <a:rPr lang="en-ID" dirty="0"/>
              <a:t> Sosial: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menggarisbawahi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merangkul</a:t>
            </a:r>
            <a:r>
              <a:rPr lang="en-ID" dirty="0"/>
              <a:t> </a:t>
            </a:r>
            <a:r>
              <a:rPr lang="en-ID" dirty="0" err="1"/>
              <a:t>keberagaman</a:t>
            </a:r>
            <a:r>
              <a:rPr lang="en-ID" dirty="0"/>
              <a:t> dan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yang </a:t>
            </a:r>
            <a:r>
              <a:rPr lang="en-ID" dirty="0" err="1"/>
              <a:t>terpinggirkan</a:t>
            </a:r>
            <a:r>
              <a:rPr lang="en-ID" dirty="0"/>
              <a:t>. Dalam </a:t>
            </a:r>
            <a:r>
              <a:rPr lang="en-ID" dirty="0" err="1"/>
              <a:t>konteks</a:t>
            </a:r>
            <a:r>
              <a:rPr lang="en-ID" dirty="0"/>
              <a:t> agama,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di mana </a:t>
            </a:r>
            <a:r>
              <a:rPr lang="en-ID" dirty="0" err="1"/>
              <a:t>semua</a:t>
            </a:r>
            <a:r>
              <a:rPr lang="en-ID" dirty="0"/>
              <a:t> orang, </a:t>
            </a:r>
            <a:r>
              <a:rPr lang="en-ID" dirty="0" err="1"/>
              <a:t>terlepas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latar</a:t>
            </a:r>
            <a:r>
              <a:rPr lang="en-ID" dirty="0"/>
              <a:t> </a:t>
            </a:r>
            <a:r>
              <a:rPr lang="en-ID" dirty="0" err="1"/>
              <a:t>belakang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, </a:t>
            </a:r>
            <a:r>
              <a:rPr lang="en-ID" dirty="0" err="1"/>
              <a:t>merasa</a:t>
            </a:r>
            <a:r>
              <a:rPr lang="en-ID" dirty="0"/>
              <a:t> </a:t>
            </a:r>
            <a:r>
              <a:rPr lang="en-ID" dirty="0" err="1"/>
              <a:t>diterima</a:t>
            </a:r>
            <a:endParaRPr lang="en-ID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AEA970C-7EF0-8ACD-6E78-5FA34CDF5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33" y="4149873"/>
            <a:ext cx="11286066" cy="6222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sv-SE" sz="2900" b="1" dirty="0">
                <a:latin typeface="Quattrocento Sans" panose="020B0502050000020003" pitchFamily="34" charset="0"/>
              </a:rPr>
            </a:br>
            <a:r>
              <a:rPr lang="sv-SE" sz="2200" b="1" dirty="0">
                <a:latin typeface="Quattrocento Sans" panose="020B0502050000020003" pitchFamily="34" charset="0"/>
              </a:rPr>
              <a:t>4. Apa yang akan dilakukan fasilitator sebagai GFP-SE setelah mempelajari GEDSI dan agama  agar  budidaya udang Vaname berdaya saing dan  berkelanjutan?</a:t>
            </a:r>
            <a:br>
              <a:rPr lang="sv-SE" sz="2900" b="1" dirty="0">
                <a:latin typeface="Quattrocento Sans" panose="020B0502050000020003" pitchFamily="34" charset="0"/>
              </a:rPr>
            </a:br>
            <a:endParaRPr lang="en-ID" sz="2900" b="1" dirty="0">
              <a:latin typeface="Quattrocento Sans" panose="020B05020500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12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7D8656-ACE5-72D6-FB58-746F19EB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33" y="372533"/>
            <a:ext cx="11421534" cy="601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991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1644</Words>
  <Application>Microsoft Office PowerPoint</Application>
  <PresentationFormat>Widescreen</PresentationFormat>
  <Paragraphs>128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Changa</vt:lpstr>
      <vt:lpstr>conv_original-hafs</vt:lpstr>
      <vt:lpstr>Helvetica Neue</vt:lpstr>
      <vt:lpstr>KFGQPC_Uthman_Taha_Naskh_Regular</vt:lpstr>
      <vt:lpstr>Poppins</vt:lpstr>
      <vt:lpstr>Quattrocento Sans</vt:lpstr>
      <vt:lpstr>Segoe UI Black</vt:lpstr>
      <vt:lpstr>Office Theme</vt:lpstr>
      <vt:lpstr>  GEDSI dan Agama: Bergerak dan Maju Bersama Menuju Budidaya Tambak Udang Vaname Berdaya Saing dan  Berkelanjutan</vt:lpstr>
      <vt:lpstr>Rencana Pembelajaran</vt:lpstr>
      <vt:lpstr>Pengantar: GEDSI Dalam Perspektif Agama-Agama</vt:lpstr>
      <vt:lpstr>GEDSI Dalam Perspektif Islam</vt:lpstr>
      <vt:lpstr>GEDSI Dalam Perspektif Agama Islam: lanjutan</vt:lpstr>
      <vt:lpstr>GEDSI Dalam Perspektif Agama Khatolik</vt:lpstr>
      <vt:lpstr>GEDSI Dalam Perspektif Agama Kristen</vt:lpstr>
      <vt:lpstr>GEDSI Dalam Perspektif Agama Hindu</vt:lpstr>
      <vt:lpstr>GEDSI Dalam Perspektif Agama Buddha</vt:lpstr>
      <vt:lpstr>Kesimpulan: Urgensi  GEDSI dalam perspektif agama-agama</vt:lpstr>
      <vt:lpstr> Apa Hubungan GEDSI dan agama dan peran fasilitator sebagai orang beragama, GFP-SE menuju budidaya udang Vaname berdaya saing dan  berkelanjutan? </vt:lpstr>
      <vt:lpstr> 4. Apa yang akan dilakukan fasilitator sebagai GFP-SE setelah mempelajari GEDSI dan agama  agar  budidaya udang Vaname berdaya saing dan  berkelanjutan?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Ratna Laelasari</dc:creator>
  <cp:lastModifiedBy>Ratna Laelasari</cp:lastModifiedBy>
  <cp:revision>28</cp:revision>
  <dcterms:created xsi:type="dcterms:W3CDTF">2025-03-13T01:59:13Z</dcterms:created>
  <dcterms:modified xsi:type="dcterms:W3CDTF">2025-03-25T01:29:12Z</dcterms:modified>
</cp:coreProperties>
</file>